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Lst>
  <p:notesMasterIdLst>
    <p:notesMasterId r:id="rId45"/>
  </p:notesMasterIdLst>
  <p:sldIdLst>
    <p:sldId id="256" r:id="rId2"/>
    <p:sldId id="312" r:id="rId3"/>
    <p:sldId id="257" r:id="rId4"/>
    <p:sldId id="258" r:id="rId5"/>
    <p:sldId id="259" r:id="rId6"/>
    <p:sldId id="262" r:id="rId7"/>
    <p:sldId id="364" r:id="rId8"/>
    <p:sldId id="265" r:id="rId9"/>
    <p:sldId id="266" r:id="rId10"/>
    <p:sldId id="267" r:id="rId11"/>
    <p:sldId id="268" r:id="rId12"/>
    <p:sldId id="269" r:id="rId13"/>
    <p:sldId id="382" r:id="rId14"/>
    <p:sldId id="270" r:id="rId15"/>
    <p:sldId id="271" r:id="rId16"/>
    <p:sldId id="272" r:id="rId17"/>
    <p:sldId id="273" r:id="rId18"/>
    <p:sldId id="274" r:id="rId19"/>
    <p:sldId id="275" r:id="rId20"/>
    <p:sldId id="277" r:id="rId21"/>
    <p:sldId id="352" r:id="rId22"/>
    <p:sldId id="279" r:id="rId23"/>
    <p:sldId id="280" r:id="rId24"/>
    <p:sldId id="281" r:id="rId25"/>
    <p:sldId id="282" r:id="rId26"/>
    <p:sldId id="283" r:id="rId27"/>
    <p:sldId id="284" r:id="rId28"/>
    <p:sldId id="336" r:id="rId29"/>
    <p:sldId id="377" r:id="rId30"/>
    <p:sldId id="339" r:id="rId31"/>
    <p:sldId id="375" r:id="rId32"/>
    <p:sldId id="264" r:id="rId33"/>
    <p:sldId id="381" r:id="rId34"/>
    <p:sldId id="378" r:id="rId35"/>
    <p:sldId id="358" r:id="rId36"/>
    <p:sldId id="380" r:id="rId37"/>
    <p:sldId id="330" r:id="rId38"/>
    <p:sldId id="331" r:id="rId39"/>
    <p:sldId id="332" r:id="rId40"/>
    <p:sldId id="333" r:id="rId41"/>
    <p:sldId id="334" r:id="rId42"/>
    <p:sldId id="335" r:id="rId43"/>
    <p:sldId id="311" r:id="rId44"/>
  </p:sldIdLst>
  <p:sldSz cx="9144000" cy="5143500" type="screen16x9"/>
  <p:notesSz cx="6858000" cy="9144000"/>
  <p:embeddedFontLst>
    <p:embeddedFont>
      <p:font typeface="Alice" panose="020B0604020202020204" charset="0"/>
      <p:regular r:id="rId46"/>
    </p:embeddedFont>
    <p:embeddedFont>
      <p:font typeface="Arimo" panose="020B060402020202020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Lato" panose="020F0502020204030203" pitchFamily="34"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Open Sans Bold" panose="020B0806030504020204" charset="0"/>
      <p:regular r:id="rId63"/>
    </p:embeddedFont>
    <p:embeddedFont>
      <p:font typeface="Oswald" panose="00000500000000000000" pitchFamily="2" charset="0"/>
      <p:regular r:id="rId64"/>
      <p:bold r:id="rId65"/>
    </p:embeddedFont>
    <p:embeddedFont>
      <p:font typeface="Oxygen" panose="02000503000000000000" pitchFamily="2" charset="0"/>
      <p:regular r:id="rId66"/>
      <p:bold r:id="rId67"/>
    </p:embeddedFont>
    <p:embeddedFont>
      <p:font typeface="Permanent Marker" panose="020B0604020202020204" charset="0"/>
      <p:regular r:id="rId68"/>
    </p:embeddedFont>
    <p:embeddedFont>
      <p:font typeface="Playfair Display" panose="00000500000000000000" pitchFamily="2" charset="0"/>
      <p:regular r:id="rId69"/>
      <p:bold r:id="rId70"/>
      <p:italic r:id="rId71"/>
      <p:boldItalic r:id="rId72"/>
    </p:embeddedFont>
    <p:embeddedFont>
      <p:font typeface="Raleway Medium" pitchFamily="2" charset="0"/>
      <p:regular r:id="rId73"/>
      <p:italic r:id="rId74"/>
    </p:embeddedFont>
    <p:embeddedFont>
      <p:font typeface="Raleway Semi-Bold" panose="020B0604020202020204" charset="0"/>
      <p:regular r:id="rId75"/>
    </p:embeddedFont>
    <p:embeddedFont>
      <p:font typeface="Tahoma" panose="020B0604030504040204" pitchFamily="34" charset="0"/>
      <p:regular r:id="rId76"/>
      <p:bold r:id="rId77"/>
    </p:embeddedFont>
    <p:embeddedFont>
      <p:font typeface="Trebuchet MS" panose="020B0603020202020204" pitchFamily="34" charset="0"/>
      <p:regular r:id="rId78"/>
      <p:bold r:id="rId79"/>
      <p:italic r:id="rId80"/>
      <p:boldItalic r:id="rId81"/>
    </p:embeddedFont>
    <p:embeddedFont>
      <p:font typeface="Verdana" panose="020B0604030504040204" pitchFamily="34" charset="0"/>
      <p:regular r:id="rId82"/>
      <p:bold r:id="rId83"/>
      <p:italic r:id="rId84"/>
      <p:boldItalic r:id="rId85"/>
    </p:embeddedFont>
    <p:embeddedFont>
      <p:font typeface="Wingdings 3" panose="05040102010807070707" pitchFamily="18" charset="2"/>
      <p:regular r:id="rId8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F97E89-331F-4650-B77C-1974BD6A32F6}">
  <a:tblStyle styleId="{5CF97E89-331F-4650-B77C-1974BD6A32F6}" styleName="Table_0">
    <a:wholeTbl>
      <a:tcTxStyle b="off" i="off">
        <a:font>
          <a:latin typeface="Century Gothic"/>
          <a:ea typeface="Century Gothic"/>
          <a:cs typeface="Century Gothic"/>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87920" autoAdjust="0"/>
  </p:normalViewPr>
  <p:slideViewPr>
    <p:cSldViewPr snapToGrid="0">
      <p:cViewPr varScale="1">
        <p:scale>
          <a:sx n="101" d="100"/>
          <a:sy n="101" d="100"/>
        </p:scale>
        <p:origin x="1134" y="78"/>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84" Type="http://schemas.openxmlformats.org/officeDocument/2006/relationships/font" Target="fonts/font39.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font" Target="fonts/font35.fntdata"/><Relationship Id="rId85" Type="http://schemas.openxmlformats.org/officeDocument/2006/relationships/font" Target="fonts/font4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font" Target="fonts/font38.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font" Target="fonts/font36.fntdata"/><Relationship Id="rId86" Type="http://schemas.openxmlformats.org/officeDocument/2006/relationships/font" Target="fonts/font4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notesMaster" Target="notesMasters/notesMaster1.xml"/><Relationship Id="rId66" Type="http://schemas.openxmlformats.org/officeDocument/2006/relationships/font" Target="fonts/font21.fntdata"/><Relationship Id="rId87" Type="http://schemas.openxmlformats.org/officeDocument/2006/relationships/presProps" Target="presProps.xml"/><Relationship Id="rId61" Type="http://schemas.openxmlformats.org/officeDocument/2006/relationships/font" Target="fonts/font16.fntdata"/><Relationship Id="rId82" Type="http://schemas.openxmlformats.org/officeDocument/2006/relationships/font" Target="fonts/font3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8f0dee6db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98f0dee6db_2_9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43" name="Google Shape;143;g98f0dee6db_2_90: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8f0dee6db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98f0dee6db_2_16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224" name="Google Shape;224;g98f0dee6db_2_162: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11</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8f0dee6db_2_168: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30" name="Google Shape;230;g98f0dee6db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98f0dee6db_2_174: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37" name="Google Shape;237;g98f0dee6db_2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4a8891d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a4a8891d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8f0dee6db_2_180: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51" name="Google Shape;251;g98f0dee6db_2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67a8af80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a67a8af80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a4a8891df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a4a8891df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98f0dee6db_2_186: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72" name="Google Shape;272;g98f0dee6db_2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4a8891df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4a8891df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124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8f0dee6db_2_99: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151" name="Google Shape;151;g98f0dee6db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a67a8af8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a67a8af8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4a8891df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a4a8891df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98f0dee6db_2_197: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311" name="Google Shape;311;g98f0dee6db_2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a4a8891df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a4a8891df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98f0dee6db_2_203: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325" name="Google Shape;325;g98f0dee6db_2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a4a8891df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a4a8891df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3448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c5c90ad3e_1_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c5c90ad3e_1_0:notes"/>
          <p:cNvSpPr txBox="1">
            <a:spLocks noGrp="1"/>
          </p:cNvSpPr>
          <p:nvPr>
            <p:ph type="body" idx="1"/>
          </p:nvPr>
        </p:nvSpPr>
        <p:spPr>
          <a:xfrm>
            <a:off x="685800" y="4473892"/>
            <a:ext cx="5486400" cy="36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9c5c90ad3e_1_0:notes"/>
          <p:cNvSpPr txBox="1">
            <a:spLocks noGrp="1"/>
          </p:cNvSpPr>
          <p:nvPr>
            <p:ph type="sldNum" idx="12"/>
          </p:nvPr>
        </p:nvSpPr>
        <p:spPr>
          <a:xfrm>
            <a:off x="3884613" y="8829967"/>
            <a:ext cx="2971800" cy="466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3ea35ba98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3ea35ba98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Introduce topic of mental health and the importance of getting help for yourself or a friend who is struggling. Let students know that it is ok to not be ok, there is help available.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Explain the topics to be discussed:</a:t>
            </a:r>
            <a:endParaRPr dirty="0"/>
          </a:p>
          <a:p>
            <a:pPr marL="0" lvl="0" indent="0" algn="l" rtl="0">
              <a:spcBef>
                <a:spcPts val="0"/>
              </a:spcBef>
              <a:spcAft>
                <a:spcPts val="0"/>
              </a:spcAft>
              <a:buNone/>
            </a:pPr>
            <a:r>
              <a:rPr lang="en" dirty="0"/>
              <a:t>A helpful app that is free for you to download. </a:t>
            </a:r>
            <a:endParaRPr dirty="0"/>
          </a:p>
          <a:p>
            <a:pPr marL="0" lvl="0" indent="0" algn="l" rtl="0">
              <a:spcBef>
                <a:spcPts val="0"/>
              </a:spcBef>
              <a:spcAft>
                <a:spcPts val="0"/>
              </a:spcAft>
              <a:buNone/>
            </a:pPr>
            <a:r>
              <a:rPr lang="en" dirty="0"/>
              <a:t>The warning signs we should all look for- state them</a:t>
            </a:r>
            <a:endParaRPr dirty="0"/>
          </a:p>
          <a:p>
            <a:pPr marL="0" lvl="0" indent="0" algn="l" rtl="0">
              <a:spcBef>
                <a:spcPts val="0"/>
              </a:spcBef>
              <a:spcAft>
                <a:spcPts val="0"/>
              </a:spcAft>
              <a:buNone/>
            </a:pPr>
            <a:r>
              <a:rPr lang="en" dirty="0"/>
              <a:t>Review Teenlifeline &amp; 988 - mental health, safety concerns for yourself or someone else</a:t>
            </a:r>
            <a:endParaRPr dirty="0"/>
          </a:p>
          <a:p>
            <a:pPr marL="0" lvl="0" indent="0" algn="l" rtl="0">
              <a:spcBef>
                <a:spcPts val="0"/>
              </a:spcBef>
              <a:spcAft>
                <a:spcPts val="0"/>
              </a:spcAft>
              <a:buNone/>
            </a:pPr>
            <a:r>
              <a:rPr lang="en" dirty="0"/>
              <a:t>Social Media and how that can affect our mental health</a:t>
            </a:r>
            <a:endParaRPr dirty="0"/>
          </a:p>
          <a:p>
            <a:pPr marL="0" lvl="0" indent="0" algn="l" rtl="0">
              <a:spcBef>
                <a:spcPts val="0"/>
              </a:spcBef>
              <a:spcAft>
                <a:spcPts val="0"/>
              </a:spcAft>
              <a:buNone/>
            </a:pPr>
            <a:r>
              <a:rPr lang="en" dirty="0"/>
              <a:t>And then end with some additional resources when help is needed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Play video and discuss students’ initial thoughts. - How does this make them feel, what stood out to them, etc</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3dfd2decd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3dfd2decd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22222"/>
                </a:solidFill>
                <a:highlight>
                  <a:schemeClr val="lt1"/>
                </a:highlight>
                <a:latin typeface="Verdana"/>
                <a:ea typeface="Verdana"/>
                <a:cs typeface="Verdana"/>
                <a:sym typeface="Verdana"/>
              </a:rPr>
              <a:t>A Friend Asks App is a free app you can use if you or a friend are struggling or at risk of suicide.  </a:t>
            </a:r>
            <a:endParaRPr sz="120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 sz="1200">
                <a:solidFill>
                  <a:srgbClr val="222222"/>
                </a:solidFill>
                <a:highlight>
                  <a:schemeClr val="lt1"/>
                </a:highlight>
                <a:latin typeface="Verdana"/>
                <a:ea typeface="Verdana"/>
                <a:cs typeface="Verdana"/>
                <a:sym typeface="Verdana"/>
              </a:rPr>
              <a:t>The </a:t>
            </a:r>
            <a:r>
              <a:rPr lang="en" sz="1200" u="sng">
                <a:solidFill>
                  <a:srgbClr val="222222"/>
                </a:solidFill>
                <a:highlight>
                  <a:schemeClr val="lt1"/>
                </a:highlight>
                <a:latin typeface="Verdana"/>
                <a:ea typeface="Verdana"/>
                <a:cs typeface="Verdana"/>
                <a:sym typeface="Verdana"/>
              </a:rPr>
              <a:t>Get Help Now</a:t>
            </a:r>
            <a:r>
              <a:rPr lang="en" sz="1200">
                <a:solidFill>
                  <a:srgbClr val="222222"/>
                </a:solidFill>
                <a:highlight>
                  <a:schemeClr val="lt1"/>
                </a:highlight>
                <a:latin typeface="Verdana"/>
                <a:ea typeface="Verdana"/>
                <a:cs typeface="Verdana"/>
                <a:sym typeface="Verdana"/>
              </a:rPr>
              <a:t> icon is there if you need help immediately due to a emergency or crisis situation.</a:t>
            </a:r>
            <a:endParaRPr sz="120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 sz="1200">
                <a:solidFill>
                  <a:srgbClr val="222222"/>
                </a:solidFill>
                <a:highlight>
                  <a:schemeClr val="lt1"/>
                </a:highlight>
                <a:latin typeface="Verdana"/>
                <a:ea typeface="Verdana"/>
                <a:cs typeface="Verdana"/>
                <a:sym typeface="Verdana"/>
              </a:rPr>
              <a:t>Another icon in the app is called “</a:t>
            </a:r>
            <a:r>
              <a:rPr lang="en" sz="1200" u="sng">
                <a:solidFill>
                  <a:srgbClr val="222222"/>
                </a:solidFill>
                <a:highlight>
                  <a:schemeClr val="lt1"/>
                </a:highlight>
                <a:latin typeface="Verdana"/>
                <a:ea typeface="Verdana"/>
                <a:cs typeface="Verdana"/>
                <a:sym typeface="Verdana"/>
              </a:rPr>
              <a:t>How to help a friend</a:t>
            </a:r>
            <a:r>
              <a:rPr lang="en" sz="1200">
                <a:solidFill>
                  <a:srgbClr val="222222"/>
                </a:solidFill>
                <a:highlight>
                  <a:schemeClr val="lt1"/>
                </a:highlight>
                <a:latin typeface="Verdana"/>
                <a:ea typeface="Verdana"/>
                <a:cs typeface="Verdana"/>
                <a:sym typeface="Verdana"/>
              </a:rPr>
              <a:t>.” We want to focus on this area specifically today. This icon takes you into another page that has options of: warning signs, how to ask, what to do, and what not to do. We will be focusing on What to do.</a:t>
            </a:r>
            <a:endParaRPr sz="120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 sz="1200">
                <a:solidFill>
                  <a:srgbClr val="222222"/>
                </a:solidFill>
                <a:highlight>
                  <a:schemeClr val="lt1"/>
                </a:highlight>
                <a:latin typeface="Verdana"/>
                <a:ea typeface="Verdana"/>
                <a:cs typeface="Verdana"/>
                <a:sym typeface="Verdana"/>
              </a:rPr>
              <a:t>We will also be reviewing warning signs to be aware of and end with resources that are available for you.</a:t>
            </a:r>
            <a:endParaRPr sz="120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
                <a:solidFill>
                  <a:schemeClr val="dk1"/>
                </a:solidFill>
              </a:rPr>
              <a:t>Review the What to do icon, this is important information for them to walk away with:1. Listen carefully - sometime just listening is so helpful, you don’t have to know what to say  2. let them know you care - be supportive and not judgemental 3. Take it SERIOUSLY - never assume your friend is joking, ask your friend directly if they are thinking about hurting or killing themselves 4. Seek help - Find a trusted adult you can ask for help (ask students who they could go to for help). Remind them that their school counselor, social worker, teacher are there to help. Specific resources shared at the end of presentation.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98f0dee6db_2_105: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158" name="Google Shape;158;g98f0dee6db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3dfd2decd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3dfd2decd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out of five individuals considering suicide give some sign of their intentions, either verbally or behaviorally. </a:t>
            </a:r>
            <a:endParaRPr/>
          </a:p>
          <a:p>
            <a:pPr marL="0" lvl="0" indent="0" algn="l" rtl="0">
              <a:spcBef>
                <a:spcPts val="0"/>
              </a:spcBef>
              <a:spcAft>
                <a:spcPts val="0"/>
              </a:spcAft>
              <a:buNone/>
            </a:pPr>
            <a:endParaRPr/>
          </a:p>
          <a:p>
            <a:pPr marL="0" lvl="0" indent="0" algn="l" rtl="0">
              <a:spcBef>
                <a:spcPts val="0"/>
              </a:spcBef>
              <a:spcAft>
                <a:spcPts val="0"/>
              </a:spcAft>
              <a:buNone/>
            </a:pPr>
            <a:r>
              <a:rPr lang="en"/>
              <a:t>Review Warning signs on slide</a:t>
            </a:r>
            <a:endParaRPr/>
          </a:p>
          <a:p>
            <a:pPr marL="0" lvl="0" indent="0" algn="l" rtl="0">
              <a:spcBef>
                <a:spcPts val="0"/>
              </a:spcBef>
              <a:spcAft>
                <a:spcPts val="0"/>
              </a:spcAft>
              <a:buNone/>
            </a:pPr>
            <a:endParaRPr/>
          </a:p>
          <a:p>
            <a:pPr marL="0" lvl="0" indent="0" algn="l" rtl="0">
              <a:spcBef>
                <a:spcPts val="0"/>
              </a:spcBef>
              <a:spcAft>
                <a:spcPts val="0"/>
              </a:spcAft>
              <a:buNone/>
            </a:pPr>
            <a:r>
              <a:rPr lang="en"/>
              <a:t>Highlight that this is not an all encompassing list. Encourage students to trust their gut when talking to their friends. </a:t>
            </a:r>
            <a:r>
              <a:rPr lang="en">
                <a:solidFill>
                  <a:schemeClr val="dk1"/>
                </a:solidFill>
              </a:rPr>
              <a:t>If you are concerned about someone, take action - seek out an adult right away. When in doubt take action- it’s better to lose a friendship that lose a friend. When we take action we communicate that we care deeply about that friends well being.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3ea35ba98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3ea35ba98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988 is a new resource that you can call, text or chat if you or someone you know is having thoughts of suicide or experiencing a mental health crisis or substance use crisis. </a:t>
            </a:r>
            <a:endParaRPr/>
          </a:p>
          <a:p>
            <a:pPr marL="0" lvl="0" indent="0" algn="l" rtl="0">
              <a:spcBef>
                <a:spcPts val="0"/>
              </a:spcBef>
              <a:spcAft>
                <a:spcPts val="0"/>
              </a:spcAft>
              <a:buNone/>
            </a:pPr>
            <a:r>
              <a:rPr lang="en"/>
              <a:t>988 connects you directly to free, confidential, and compassionate support. When you call, text or chat 988, you’ll be quickly connected to trained crisis counselors who will listen to your concerns, provide support, and connect you to additional resources if needed. You can chat at 988lifeline.org.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3ea35ba98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3ea35ba98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Teen Voices video.  Explain that what they see on social media is not necessarily true of what is happening in a person’s life.  Ask for examples (families that look “Perfect” but are actually struggling, filters used to look better, posting pictures with friends when they actually feel very alone) This would be a great opportunity to point out the stat saying that 54% of teens fear that their friends are having more fun than them.</a:t>
            </a:r>
            <a:endParaRPr/>
          </a:p>
          <a:p>
            <a:pPr marL="0" lvl="0" indent="0" algn="l" rtl="0">
              <a:spcBef>
                <a:spcPts val="0"/>
              </a:spcBef>
              <a:spcAft>
                <a:spcPts val="0"/>
              </a:spcAft>
              <a:buNone/>
            </a:pPr>
            <a:r>
              <a:rPr lang="en"/>
              <a:t>Discuss some of the statistics in the graphics.  The image on the left gives great information regarding how attached teens are to their phones - using it before bed and as soon as they get up.  </a:t>
            </a:r>
            <a:endParaRPr/>
          </a:p>
          <a:p>
            <a:pPr marL="0" lvl="0" indent="0" algn="l" rtl="0">
              <a:spcBef>
                <a:spcPts val="0"/>
              </a:spcBef>
              <a:spcAft>
                <a:spcPts val="0"/>
              </a:spcAft>
              <a:buNone/>
            </a:pPr>
            <a:r>
              <a:rPr lang="en"/>
              <a:t>Blue graphic on the right - great stats on how their thoughts about their appearance can be negatively altered based on social media. </a:t>
            </a:r>
            <a:endParaRPr/>
          </a:p>
          <a:p>
            <a:pPr marL="0" lvl="0" indent="0" algn="l" rtl="0">
              <a:spcBef>
                <a:spcPts val="0"/>
              </a:spcBef>
              <a:spcAft>
                <a:spcPts val="0"/>
              </a:spcAft>
              <a:buNone/>
            </a:pPr>
            <a:r>
              <a:rPr lang="en"/>
              <a:t>Ask students to share how they feel that social media has impacted their lives (distracted from studying, spend more time alone and less with friends/family, increases arguments with parents/guardians, etc).  Ask students if they have ever taken time away from their phones and what that felt like, how did it impact their life?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ea35ba98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ea35ba98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As discussed in the previous slides, sometimes concerns are too big and need additional outside support from a trusted adult. A trusted adult can be a parent, family member, school counselor, coach, teacher, social worker, mentor, or other adult you feel safe speaking to.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EXPLAIN school procedure here for scheduling an appointment with a school counselor or social worker on your campus.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Other resources off campus include these on the slide. In an immediate emergency, always call 911. The other numbers listed can assist if you or someone you know need help. 988- we already discussed that today. You can call, text or chat with trained crisis counselors if you, or someone you know, is experiencing a mental health crisis or having thoughts of suicide. Teenlife Line is another resource. This number is also on the back of your student identification.  Some of you may remember that Teen Lifeline was present at Link Crew Day and provided information regarding Teen Lifeline and what it is like to call the phone number.  Teen Lifeline is a </a:t>
            </a:r>
            <a:r>
              <a:rPr lang="en" sz="1200" b="1" u="sng">
                <a:solidFill>
                  <a:schemeClr val="dk1"/>
                </a:solidFill>
                <a:latin typeface="Calibri"/>
                <a:ea typeface="Calibri"/>
                <a:cs typeface="Calibri"/>
                <a:sym typeface="Calibri"/>
              </a:rPr>
              <a:t>FREE RESOURCE. </a:t>
            </a:r>
            <a:r>
              <a:rPr lang="en" sz="1200">
                <a:solidFill>
                  <a:schemeClr val="dk1"/>
                </a:solidFill>
                <a:latin typeface="Calibri"/>
                <a:ea typeface="Calibri"/>
                <a:cs typeface="Calibri"/>
                <a:sym typeface="Calibri"/>
              </a:rPr>
              <a:t>Suicide prevention hotline/EMPACT is another resource available to you. And, lastly, A Friend Asks App which we already discussed in detail.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***Students could be allowed to take out cell phones to enter phone numbers into contacts. </a:t>
            </a:r>
            <a:r>
              <a:rPr lang="en" sz="1200" b="1" i="1">
                <a:solidFill>
                  <a:schemeClr val="dk1"/>
                </a:solidFill>
                <a:latin typeface="Calibri"/>
                <a:ea typeface="Calibri"/>
                <a:cs typeface="Calibri"/>
                <a:sym typeface="Calibri"/>
              </a:rPr>
              <a:t>Encourage students to take minute to download the A Friend Asks App.</a:t>
            </a:r>
            <a:r>
              <a:rPr lang="en" sz="1200">
                <a:solidFill>
                  <a:schemeClr val="dk1"/>
                </a:solidFill>
                <a:latin typeface="Calibri"/>
                <a:ea typeface="Calibri"/>
                <a:cs typeface="Calibri"/>
                <a:sym typeface="Calibri"/>
              </a:rPr>
              <a:t>  Discuss that all of these are FREE resources.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If after listening to this presentation you would like to speak to a counselor please (EXPLAIN procedure for following up with students that day and the location for finding a counselor.)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98f0dee6db_2_368: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588" name="Google Shape;588;g98f0dee6db_2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98f0dee6db_2_111: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165" name="Google Shape;165;g98f0dee6db_2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8f0dee6db_2_129: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184" name="Google Shape;184;g98f0dee6db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db0aff08c_1_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9db0aff08c_1_0:notes"/>
          <p:cNvSpPr txBox="1">
            <a:spLocks noGrp="1"/>
          </p:cNvSpPr>
          <p:nvPr>
            <p:ph type="body" idx="1"/>
          </p:nvPr>
        </p:nvSpPr>
        <p:spPr>
          <a:xfrm>
            <a:off x="685800" y="4473892"/>
            <a:ext cx="5486400" cy="36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9db0aff08c_1_0:notes"/>
          <p:cNvSpPr txBox="1">
            <a:spLocks noGrp="1"/>
          </p:cNvSpPr>
          <p:nvPr>
            <p:ph type="sldNum" idx="12"/>
          </p:nvPr>
        </p:nvSpPr>
        <p:spPr>
          <a:xfrm>
            <a:off x="3884613" y="8829967"/>
            <a:ext cx="2971800" cy="466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98f0dee6db_2_140: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04" name="Google Shape;204;g98f0dee6db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8f0dee6db_2_145: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10" name="Google Shape;210;g98f0dee6db_2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98f0dee6db_2_156: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16" name="Google Shape;216;g98f0dee6db_2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8536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310720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05493309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2533898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942459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613545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269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530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14048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5677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7467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9262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9972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64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80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326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2307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253964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8467452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sv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4dEcMsz6Bas"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988lifeline.org/"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Ke9prinHdhk"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usd80.com/Domain/63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padlet.com/fassingerrita1/basha-high-school-college-career-center-417il3xmdem9rc0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classroom.google.com/w/MTE5MzU2OTc0MTEz/t/al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ctrTitle"/>
          </p:nvPr>
        </p:nvSpPr>
        <p:spPr>
          <a:xfrm>
            <a:off x="1730676" y="0"/>
            <a:ext cx="5257800" cy="183690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ts val="5400"/>
              <a:buFont typeface="Century Gothic"/>
              <a:buNone/>
            </a:pPr>
            <a:r>
              <a:rPr lang="en" sz="4400" dirty="0"/>
              <a:t>Welcome Freshmen!</a:t>
            </a:r>
            <a:br>
              <a:rPr lang="en" sz="4400" dirty="0"/>
            </a:br>
            <a:r>
              <a:rPr lang="en" sz="4400" dirty="0"/>
              <a:t>Class of 2028</a:t>
            </a:r>
            <a:endParaRPr sz="4400" dirty="0"/>
          </a:p>
        </p:txBody>
      </p:sp>
      <p:sp>
        <p:nvSpPr>
          <p:cNvPr id="147" name="Google Shape;147;p25"/>
          <p:cNvSpPr txBox="1">
            <a:spLocks noGrp="1"/>
          </p:cNvSpPr>
          <p:nvPr>
            <p:ph type="subTitle" idx="1"/>
          </p:nvPr>
        </p:nvSpPr>
        <p:spPr>
          <a:xfrm>
            <a:off x="3660463" y="2571750"/>
            <a:ext cx="5257800" cy="24003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SzPts val="2100"/>
              <a:buNone/>
            </a:pPr>
            <a:endParaRPr sz="1100" dirty="0"/>
          </a:p>
        </p:txBody>
      </p:sp>
      <p:pic>
        <p:nvPicPr>
          <p:cNvPr id="148" name="Google Shape;148;p25"/>
          <p:cNvPicPr preferRelativeResize="0">
            <a:picLocks noGrp="1"/>
          </p:cNvPicPr>
          <p:nvPr>
            <p:ph type="body" idx="4294967295"/>
          </p:nvPr>
        </p:nvPicPr>
        <p:blipFill rotWithShape="1">
          <a:blip r:embed="rId3">
            <a:alphaModFix/>
          </a:blip>
          <a:srcRect/>
          <a:stretch/>
        </p:blipFill>
        <p:spPr>
          <a:xfrm>
            <a:off x="2029462" y="1788156"/>
            <a:ext cx="4398963" cy="30368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838200" y="57150"/>
            <a:ext cx="7620000" cy="9715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300"/>
              <a:t>TRANSCRIPT</a:t>
            </a:r>
            <a:endParaRPr sz="2300"/>
          </a:p>
        </p:txBody>
      </p:sp>
      <p:sp>
        <p:nvSpPr>
          <p:cNvPr id="219" name="Google Shape;219;p36"/>
          <p:cNvSpPr txBox="1">
            <a:spLocks noGrp="1"/>
          </p:cNvSpPr>
          <p:nvPr>
            <p:ph idx="1"/>
          </p:nvPr>
        </p:nvSpPr>
        <p:spPr>
          <a:xfrm>
            <a:off x="95816" y="1113954"/>
            <a:ext cx="7620000" cy="3524250"/>
          </a:xfrm>
          <a:prstGeom prst="rect">
            <a:avLst/>
          </a:prstGeom>
          <a:noFill/>
          <a:ln>
            <a:noFill/>
          </a:ln>
        </p:spPr>
        <p:txBody>
          <a:bodyPr spcFirstLastPara="1" wrap="square" lIns="91425" tIns="45700" rIns="91425" bIns="45700" anchor="t" anchorCtr="0">
            <a:noAutofit/>
          </a:bodyPr>
          <a:lstStyle/>
          <a:p>
            <a:pPr>
              <a:lnSpc>
                <a:spcPct val="95000"/>
              </a:lnSpc>
              <a:spcBef>
                <a:spcPts val="0"/>
              </a:spcBef>
              <a:buSzPts val="1800"/>
            </a:pPr>
            <a:r>
              <a:rPr lang="en" sz="1400" dirty="0"/>
              <a:t>The student transcript may report both the weighted and unweighted </a:t>
            </a:r>
          </a:p>
          <a:p>
            <a:pPr marL="0" lvl="0" indent="0" algn="l" rtl="0">
              <a:lnSpc>
                <a:spcPct val="95000"/>
              </a:lnSpc>
              <a:spcBef>
                <a:spcPts val="0"/>
              </a:spcBef>
              <a:spcAft>
                <a:spcPts val="0"/>
              </a:spcAft>
              <a:buSzPts val="1800"/>
              <a:buNone/>
            </a:pPr>
            <a:r>
              <a:rPr lang="en" sz="1400" dirty="0"/>
              <a:t>	cumulative grade point average. The total number of grade points earned </a:t>
            </a:r>
          </a:p>
          <a:p>
            <a:pPr marL="0" lvl="0" indent="0" algn="l" rtl="0">
              <a:lnSpc>
                <a:spcPct val="95000"/>
              </a:lnSpc>
              <a:spcBef>
                <a:spcPts val="0"/>
              </a:spcBef>
              <a:spcAft>
                <a:spcPts val="0"/>
              </a:spcAft>
              <a:buSzPts val="1800"/>
              <a:buNone/>
            </a:pPr>
            <a:r>
              <a:rPr lang="en" sz="1400" dirty="0"/>
              <a:t>	in all courses taken is divided by the number of credits attempted.</a:t>
            </a:r>
            <a:endParaRPr sz="1400" dirty="0"/>
          </a:p>
          <a:p>
            <a:pPr marL="19050" indent="0">
              <a:lnSpc>
                <a:spcPct val="95000"/>
              </a:lnSpc>
              <a:spcBef>
                <a:spcPts val="0"/>
              </a:spcBef>
              <a:buSzPts val="1100"/>
              <a:buNone/>
            </a:pPr>
            <a:endParaRPr lang="en" sz="1400" dirty="0"/>
          </a:p>
          <a:p>
            <a:pPr marL="304800" indent="-285750">
              <a:lnSpc>
                <a:spcPct val="95000"/>
              </a:lnSpc>
              <a:spcBef>
                <a:spcPts val="0"/>
              </a:spcBef>
              <a:buSzPts val="1100"/>
            </a:pPr>
            <a:r>
              <a:rPr lang="en" sz="1400" dirty="0"/>
              <a:t>Order your official transcript at www.parchment.com.</a:t>
            </a:r>
            <a:endParaRPr sz="1400" dirty="0"/>
          </a:p>
          <a:p>
            <a:pPr>
              <a:lnSpc>
                <a:spcPct val="95000"/>
              </a:lnSpc>
              <a:spcBef>
                <a:spcPts val="1400"/>
              </a:spcBef>
              <a:buSzPts val="1800"/>
            </a:pPr>
            <a:r>
              <a:rPr lang="en" sz="1400" dirty="0"/>
              <a:t>WHY SHOULD YOU TRY FOR A GOOD GPA????</a:t>
            </a:r>
            <a:endParaRPr sz="1400" dirty="0"/>
          </a:p>
          <a:p>
            <a:pPr marL="0" lvl="0" indent="0" algn="l" rtl="0">
              <a:lnSpc>
                <a:spcPct val="95000"/>
              </a:lnSpc>
              <a:spcBef>
                <a:spcPts val="1400"/>
              </a:spcBef>
              <a:spcAft>
                <a:spcPts val="0"/>
              </a:spcAft>
              <a:buSzPts val="1800"/>
              <a:buNone/>
            </a:pPr>
            <a:r>
              <a:rPr lang="en" sz="1400" dirty="0"/>
              <a:t>     * SCHOLARSHIPS $$$$$$$$</a:t>
            </a:r>
            <a:endParaRPr sz="1400" dirty="0"/>
          </a:p>
          <a:p>
            <a:pPr marL="0" lvl="0" indent="0" algn="l" rtl="0">
              <a:lnSpc>
                <a:spcPct val="95000"/>
              </a:lnSpc>
              <a:spcBef>
                <a:spcPts val="1400"/>
              </a:spcBef>
              <a:spcAft>
                <a:spcPts val="0"/>
              </a:spcAft>
              <a:buSzPts val="1800"/>
              <a:buNone/>
            </a:pPr>
            <a:r>
              <a:rPr lang="en" sz="1400" dirty="0"/>
              <a:t>     * ADMISSION TO COLLEGE</a:t>
            </a:r>
            <a:endParaRPr sz="1400" dirty="0"/>
          </a:p>
          <a:p>
            <a:pPr marL="0" lvl="0" indent="0" algn="l" rtl="0">
              <a:lnSpc>
                <a:spcPct val="95000"/>
              </a:lnSpc>
              <a:spcBef>
                <a:spcPts val="1400"/>
              </a:spcBef>
              <a:spcAft>
                <a:spcPts val="0"/>
              </a:spcAft>
              <a:buSzPts val="1800"/>
              <a:buNone/>
            </a:pPr>
            <a:r>
              <a:rPr lang="en" sz="1100" dirty="0"/>
              <a:t>     </a:t>
            </a:r>
            <a:endParaRPr sz="1100" dirty="0"/>
          </a:p>
        </p:txBody>
      </p:sp>
      <p:pic>
        <p:nvPicPr>
          <p:cNvPr id="220" name="Google Shape;220;p36"/>
          <p:cNvPicPr preferRelativeResize="0"/>
          <p:nvPr/>
        </p:nvPicPr>
        <p:blipFill rotWithShape="1">
          <a:blip r:embed="rId3">
            <a:alphaModFix/>
          </a:blip>
          <a:srcRect/>
          <a:stretch/>
        </p:blipFill>
        <p:spPr>
          <a:xfrm>
            <a:off x="4177420" y="2310500"/>
            <a:ext cx="3167756" cy="19966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7"/>
          <p:cNvSpPr txBox="1">
            <a:spLocks noGrp="1"/>
          </p:cNvSpPr>
          <p:nvPr>
            <p:ph type="title"/>
          </p:nvPr>
        </p:nvSpPr>
        <p:spPr>
          <a:xfrm>
            <a:off x="1313601" y="285750"/>
            <a:ext cx="5830819" cy="8001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1521B"/>
              </a:buClr>
              <a:buSzPts val="3300"/>
              <a:buFont typeface="Century Gothic"/>
              <a:buNone/>
            </a:pPr>
            <a:r>
              <a:rPr lang="en" sz="2800" b="1" dirty="0">
                <a:latin typeface="Century Gothic"/>
                <a:ea typeface="Century Gothic"/>
                <a:cs typeface="Century Gothic"/>
                <a:sym typeface="Century Gothic"/>
              </a:rPr>
              <a:t>Graduation</a:t>
            </a:r>
            <a:r>
              <a:rPr lang="en" sz="2800" b="1" dirty="0">
                <a:latin typeface="Tahoma"/>
                <a:ea typeface="Tahoma"/>
                <a:cs typeface="Tahoma"/>
                <a:sym typeface="Tahoma"/>
              </a:rPr>
              <a:t> Honors</a:t>
            </a:r>
            <a:endParaRPr sz="2800" b="1" dirty="0"/>
          </a:p>
        </p:txBody>
      </p:sp>
      <p:sp>
        <p:nvSpPr>
          <p:cNvPr id="227" name="Google Shape;227;p37"/>
          <p:cNvSpPr txBox="1">
            <a:spLocks noGrp="1"/>
          </p:cNvSpPr>
          <p:nvPr>
            <p:ph idx="1"/>
          </p:nvPr>
        </p:nvSpPr>
        <p:spPr>
          <a:xfrm>
            <a:off x="1199271" y="1200150"/>
            <a:ext cx="6459632" cy="3543300"/>
          </a:xfrm>
          <a:prstGeom prst="rect">
            <a:avLst/>
          </a:prstGeom>
          <a:noFill/>
          <a:ln>
            <a:noFill/>
          </a:ln>
        </p:spPr>
        <p:txBody>
          <a:bodyPr spcFirstLastPara="1" wrap="square" lIns="91425" tIns="45700" rIns="91425" bIns="45700" anchor="t" anchorCtr="0">
            <a:noAutofit/>
          </a:bodyPr>
          <a:lstStyle/>
          <a:p>
            <a:pPr marL="349250" indent="-342900">
              <a:lnSpc>
                <a:spcPct val="95000"/>
              </a:lnSpc>
              <a:spcBef>
                <a:spcPts val="0"/>
              </a:spcBef>
              <a:buSzPts val="2100"/>
            </a:pPr>
            <a:r>
              <a:rPr lang="en" sz="2100" b="1" dirty="0">
                <a:latin typeface="Century Gothic"/>
                <a:ea typeface="Century Gothic"/>
                <a:cs typeface="Century Gothic"/>
                <a:sym typeface="Century Gothic"/>
              </a:rPr>
              <a:t>Cum Laude</a:t>
            </a:r>
            <a:r>
              <a:rPr lang="en" sz="2100" dirty="0">
                <a:latin typeface="Century Gothic"/>
                <a:ea typeface="Century Gothic"/>
                <a:cs typeface="Century Gothic"/>
                <a:sym typeface="Century Gothic"/>
              </a:rPr>
              <a:t>—meaning “with praise”.  To qualify a student must achieve a 3.75-4.24 grade point average.</a:t>
            </a:r>
            <a:endParaRPr sz="1100" dirty="0"/>
          </a:p>
          <a:p>
            <a:pPr marL="349250" indent="-342900">
              <a:lnSpc>
                <a:spcPct val="95000"/>
              </a:lnSpc>
              <a:spcBef>
                <a:spcPts val="1400"/>
              </a:spcBef>
              <a:buSzPts val="2100"/>
            </a:pPr>
            <a:r>
              <a:rPr lang="en" sz="2100" b="1" dirty="0">
                <a:latin typeface="Century Gothic"/>
                <a:ea typeface="Century Gothic"/>
                <a:cs typeface="Century Gothic"/>
                <a:sym typeface="Century Gothic"/>
              </a:rPr>
              <a:t>Magna Cum Laude</a:t>
            </a:r>
            <a:r>
              <a:rPr lang="en" sz="2100" dirty="0">
                <a:latin typeface="Century Gothic"/>
                <a:ea typeface="Century Gothic"/>
                <a:cs typeface="Century Gothic"/>
                <a:sym typeface="Century Gothic"/>
              </a:rPr>
              <a:t>—meaning “with great praise”.  To qualify a student must achieve a 4.25-4.49 grade point average.</a:t>
            </a:r>
            <a:endParaRPr sz="1100" dirty="0"/>
          </a:p>
          <a:p>
            <a:pPr marL="349250" indent="-342900">
              <a:lnSpc>
                <a:spcPct val="95000"/>
              </a:lnSpc>
              <a:spcBef>
                <a:spcPts val="1400"/>
              </a:spcBef>
              <a:buSzPts val="2100"/>
            </a:pPr>
            <a:r>
              <a:rPr lang="en" sz="2100" b="1" dirty="0">
                <a:latin typeface="Century Gothic"/>
                <a:ea typeface="Century Gothic"/>
                <a:cs typeface="Century Gothic"/>
                <a:sym typeface="Century Gothic"/>
              </a:rPr>
              <a:t>Summa Cum Laude</a:t>
            </a:r>
            <a:r>
              <a:rPr lang="en" sz="2100" dirty="0">
                <a:latin typeface="Century Gothic"/>
                <a:ea typeface="Century Gothic"/>
                <a:cs typeface="Century Gothic"/>
                <a:sym typeface="Century Gothic"/>
              </a:rPr>
              <a:t>—”with the highest praise”.  To qualify a student must achieve a 4.5-5.0 grade point average.</a:t>
            </a:r>
            <a:endParaRPr sz="1100" dirty="0"/>
          </a:p>
          <a:p>
            <a:pPr marL="228600" lvl="0" indent="-88900" algn="l" rtl="0">
              <a:lnSpc>
                <a:spcPct val="95000"/>
              </a:lnSpc>
              <a:spcBef>
                <a:spcPts val="1400"/>
              </a:spcBef>
              <a:spcAft>
                <a:spcPts val="0"/>
              </a:spcAft>
              <a:buSzPts val="2100"/>
              <a:buNone/>
            </a:pPr>
            <a:endParaRPr sz="2100" dirty="0">
              <a:latin typeface="Tahoma"/>
              <a:ea typeface="Tahoma"/>
              <a:cs typeface="Tahoma"/>
              <a:sym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508001" y="457201"/>
            <a:ext cx="6447501" cy="2476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800" dirty="0"/>
              <a:t>Things To Remember</a:t>
            </a:r>
            <a:endParaRPr sz="2800" dirty="0"/>
          </a:p>
        </p:txBody>
      </p:sp>
      <p:sp>
        <p:nvSpPr>
          <p:cNvPr id="233" name="Google Shape;233;p38"/>
          <p:cNvSpPr txBox="1">
            <a:spLocks noGrp="1"/>
          </p:cNvSpPr>
          <p:nvPr>
            <p:ph idx="1"/>
          </p:nvPr>
        </p:nvSpPr>
        <p:spPr>
          <a:xfrm>
            <a:off x="508001" y="704851"/>
            <a:ext cx="6447501" cy="3826171"/>
          </a:xfrm>
          <a:prstGeom prst="rect">
            <a:avLst/>
          </a:prstGeom>
          <a:noFill/>
          <a:ln>
            <a:noFill/>
          </a:ln>
        </p:spPr>
        <p:txBody>
          <a:bodyPr spcFirstLastPara="1" wrap="square" lIns="91425" tIns="45700" rIns="91425" bIns="45700" anchor="t" anchorCtr="0">
            <a:noAutofit/>
          </a:bodyPr>
          <a:lstStyle/>
          <a:p>
            <a:pPr>
              <a:lnSpc>
                <a:spcPct val="95000"/>
              </a:lnSpc>
              <a:spcBef>
                <a:spcPts val="0"/>
              </a:spcBef>
              <a:buSzPts val="1800"/>
            </a:pPr>
            <a:r>
              <a:rPr lang="en" sz="1400" dirty="0"/>
              <a:t>Grades start now!  </a:t>
            </a:r>
            <a:endParaRPr sz="1400" dirty="0"/>
          </a:p>
          <a:p>
            <a:pPr>
              <a:lnSpc>
                <a:spcPct val="95000"/>
              </a:lnSpc>
              <a:spcBef>
                <a:spcPts val="1400"/>
              </a:spcBef>
              <a:buSzPts val="1800"/>
            </a:pPr>
            <a:r>
              <a:rPr lang="en" sz="1400" dirty="0"/>
              <a:t>Get to know your teachers and counselors, they will be able to help with your future!</a:t>
            </a:r>
          </a:p>
          <a:p>
            <a:pPr>
              <a:lnSpc>
                <a:spcPct val="95000"/>
              </a:lnSpc>
              <a:spcBef>
                <a:spcPts val="1400"/>
              </a:spcBef>
              <a:buSzPts val="1800"/>
            </a:pPr>
            <a:r>
              <a:rPr lang="en" sz="1400" dirty="0"/>
              <a:t>Check with your teachers’ website and google classrooms for schedules. </a:t>
            </a:r>
          </a:p>
          <a:p>
            <a:pPr>
              <a:lnSpc>
                <a:spcPct val="95000"/>
              </a:lnSpc>
              <a:spcBef>
                <a:spcPts val="1400"/>
              </a:spcBef>
              <a:buSzPts val="1800"/>
            </a:pPr>
            <a:r>
              <a:rPr lang="en" sz="1400" dirty="0"/>
              <a:t>All teachers provide tutoring if you need help before or after school. Link crew tutoring Mondays and Wednesdays all subjects F103. NHS tutors through Mr. Maluski A111. </a:t>
            </a:r>
            <a:endParaRPr sz="1400" dirty="0"/>
          </a:p>
          <a:p>
            <a:pPr>
              <a:lnSpc>
                <a:spcPct val="95000"/>
              </a:lnSpc>
              <a:spcBef>
                <a:spcPts val="1400"/>
              </a:spcBef>
              <a:buSzPts val="1800"/>
            </a:pPr>
            <a:r>
              <a:rPr lang="en" sz="1400" dirty="0"/>
              <a:t>Make smart choices in all aspects of your life.</a:t>
            </a:r>
            <a:endParaRPr sz="1400" dirty="0"/>
          </a:p>
          <a:p>
            <a:pPr marL="0" lvl="0" indent="0" algn="l" rtl="0">
              <a:lnSpc>
                <a:spcPct val="95000"/>
              </a:lnSpc>
              <a:spcBef>
                <a:spcPts val="1400"/>
              </a:spcBef>
              <a:spcAft>
                <a:spcPts val="0"/>
              </a:spcAft>
              <a:buSzPts val="1800"/>
              <a:buNone/>
            </a:pPr>
            <a:endParaRPr sz="1100" dirty="0"/>
          </a:p>
        </p:txBody>
      </p:sp>
      <p:pic>
        <p:nvPicPr>
          <p:cNvPr id="234" name="Google Shape;234;p38"/>
          <p:cNvPicPr preferRelativeResize="0"/>
          <p:nvPr/>
        </p:nvPicPr>
        <p:blipFill rotWithShape="1">
          <a:blip r:embed="rId3">
            <a:alphaModFix/>
          </a:blip>
          <a:srcRect/>
          <a:stretch/>
        </p:blipFill>
        <p:spPr>
          <a:xfrm>
            <a:off x="2019300" y="3215528"/>
            <a:ext cx="4181475" cy="16993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57225" y="693434"/>
            <a:ext cx="3914775" cy="487313"/>
          </a:xfrm>
          <a:prstGeom prst="rect">
            <a:avLst/>
          </a:prstGeom>
        </p:spPr>
        <p:txBody>
          <a:bodyPr lIns="0" tIns="0" rIns="0" bIns="0" rtlCol="0" anchor="t">
            <a:spAutoFit/>
          </a:bodyPr>
          <a:lstStyle/>
          <a:p>
            <a:pPr marL="0" lvl="1" algn="ctr">
              <a:lnSpc>
                <a:spcPts val="3780"/>
              </a:lnSpc>
            </a:pPr>
            <a:r>
              <a:rPr lang="en-US" sz="3499" spc="-161" dirty="0">
                <a:latin typeface="Raleway Medium"/>
                <a:ea typeface="Raleway Medium"/>
                <a:cs typeface="Raleway Medium"/>
                <a:sym typeface="Raleway Medium"/>
              </a:rPr>
              <a:t>WHAT IS ECAP?</a:t>
            </a:r>
          </a:p>
        </p:txBody>
      </p:sp>
      <p:sp>
        <p:nvSpPr>
          <p:cNvPr id="6" name="TextBox 6"/>
          <p:cNvSpPr txBox="1"/>
          <p:nvPr/>
        </p:nvSpPr>
        <p:spPr>
          <a:xfrm>
            <a:off x="731187" y="1565740"/>
            <a:ext cx="3766850" cy="2962349"/>
          </a:xfrm>
          <a:prstGeom prst="rect">
            <a:avLst/>
          </a:prstGeom>
        </p:spPr>
        <p:txBody>
          <a:bodyPr lIns="0" tIns="0" rIns="0" bIns="0" rtlCol="0" anchor="t">
            <a:spAutoFit/>
          </a:bodyPr>
          <a:lstStyle/>
          <a:p>
            <a:pPr>
              <a:lnSpc>
                <a:spcPts val="1750"/>
              </a:lnSpc>
            </a:pPr>
            <a:r>
              <a:rPr lang="en-US" sz="1600" dirty="0">
                <a:latin typeface="Trebuchet MS" panose="020B0603020202020204" pitchFamily="34" charset="0"/>
                <a:ea typeface="Raleway Medium"/>
                <a:cs typeface="Raleway Medium"/>
                <a:sym typeface="Raleway Medium"/>
              </a:rPr>
              <a:t>●Education College and Career Action Plan</a:t>
            </a:r>
          </a:p>
          <a:p>
            <a:pPr>
              <a:lnSpc>
                <a:spcPts val="1750"/>
              </a:lnSpc>
            </a:pPr>
            <a:r>
              <a:rPr lang="en-US" sz="1600" dirty="0">
                <a:latin typeface="Trebuchet MS" panose="020B0603020202020204" pitchFamily="34" charset="0"/>
                <a:ea typeface="Raleway Medium"/>
                <a:cs typeface="Raleway Medium"/>
                <a:sym typeface="Raleway Medium"/>
              </a:rPr>
              <a:t>●Required for all Arizona students-Graduation Requirement</a:t>
            </a:r>
          </a:p>
          <a:p>
            <a:pPr>
              <a:lnSpc>
                <a:spcPts val="1750"/>
              </a:lnSpc>
            </a:pPr>
            <a:r>
              <a:rPr lang="en-US" sz="1600" dirty="0">
                <a:latin typeface="Trebuchet MS" panose="020B0603020202020204" pitchFamily="34" charset="0"/>
                <a:ea typeface="Raleway Medium"/>
                <a:cs typeface="Raleway Medium"/>
                <a:sym typeface="Raleway Medium"/>
              </a:rPr>
              <a:t>●Helps prepare students to reach their academic and career goals</a:t>
            </a:r>
          </a:p>
          <a:p>
            <a:pPr>
              <a:lnSpc>
                <a:spcPts val="1750"/>
              </a:lnSpc>
            </a:pPr>
            <a:r>
              <a:rPr lang="en-US" sz="1600" dirty="0">
                <a:latin typeface="Trebuchet MS" panose="020B0603020202020204" pitchFamily="34" charset="0"/>
                <a:ea typeface="Raleway Medium"/>
                <a:cs typeface="Raleway Medium"/>
                <a:sym typeface="Raleway Medium"/>
              </a:rPr>
              <a:t>Helps students explore</a:t>
            </a:r>
          </a:p>
          <a:p>
            <a:pPr>
              <a:lnSpc>
                <a:spcPts val="1750"/>
              </a:lnSpc>
            </a:pPr>
            <a:r>
              <a:rPr lang="en-US" sz="1600" dirty="0">
                <a:latin typeface="Trebuchet MS" panose="020B0603020202020204" pitchFamily="34" charset="0"/>
                <a:ea typeface="Raleway Medium"/>
                <a:cs typeface="Raleway Medium"/>
                <a:sym typeface="Raleway Medium"/>
              </a:rPr>
              <a:t>○Occupations</a:t>
            </a:r>
          </a:p>
          <a:p>
            <a:pPr>
              <a:lnSpc>
                <a:spcPts val="1750"/>
              </a:lnSpc>
            </a:pPr>
            <a:r>
              <a:rPr lang="en-US" sz="1600" dirty="0">
                <a:latin typeface="Trebuchet MS" panose="020B0603020202020204" pitchFamily="34" charset="0"/>
                <a:ea typeface="Raleway Medium"/>
                <a:cs typeface="Raleway Medium"/>
                <a:sym typeface="Raleway Medium"/>
              </a:rPr>
              <a:t>○Programs of Study</a:t>
            </a:r>
          </a:p>
          <a:p>
            <a:pPr>
              <a:lnSpc>
                <a:spcPts val="1750"/>
              </a:lnSpc>
            </a:pPr>
            <a:r>
              <a:rPr lang="en-US" sz="1600" dirty="0">
                <a:latin typeface="Trebuchet MS" panose="020B0603020202020204" pitchFamily="34" charset="0"/>
                <a:ea typeface="Raleway Medium"/>
                <a:cs typeface="Raleway Medium"/>
                <a:sym typeface="Raleway Medium"/>
              </a:rPr>
              <a:t>○College/University Information</a:t>
            </a:r>
          </a:p>
          <a:p>
            <a:pPr>
              <a:lnSpc>
                <a:spcPts val="1750"/>
              </a:lnSpc>
            </a:pPr>
            <a:r>
              <a:rPr lang="en-US" sz="1600" dirty="0">
                <a:latin typeface="Trebuchet MS" panose="020B0603020202020204" pitchFamily="34" charset="0"/>
                <a:ea typeface="Raleway Medium"/>
                <a:cs typeface="Raleway Medium"/>
                <a:sym typeface="Raleway Medium"/>
              </a:rPr>
              <a:t>○Resume Writing</a:t>
            </a:r>
          </a:p>
          <a:p>
            <a:pPr>
              <a:lnSpc>
                <a:spcPts val="1750"/>
              </a:lnSpc>
            </a:pPr>
            <a:r>
              <a:rPr lang="en-US" sz="1600" dirty="0">
                <a:latin typeface="Trebuchet MS" panose="020B0603020202020204" pitchFamily="34" charset="0"/>
                <a:ea typeface="Raleway Medium"/>
                <a:cs typeface="Raleway Medium"/>
                <a:sym typeface="Raleway Medium"/>
              </a:rPr>
              <a:t>○4 year plan</a:t>
            </a:r>
          </a:p>
          <a:p>
            <a:pPr>
              <a:lnSpc>
                <a:spcPts val="1540"/>
              </a:lnSpc>
              <a:spcBef>
                <a:spcPct val="0"/>
              </a:spcBef>
            </a:pPr>
            <a:endParaRPr lang="en-US" sz="1250" dirty="0">
              <a:solidFill>
                <a:srgbClr val="5B331A"/>
              </a:solidFill>
              <a:latin typeface="Raleway Medium"/>
              <a:ea typeface="Raleway Medium"/>
              <a:cs typeface="Raleway Medium"/>
              <a:sym typeface="Raleway Medium"/>
            </a:endParaRPr>
          </a:p>
        </p:txBody>
      </p:sp>
      <p:sp>
        <p:nvSpPr>
          <p:cNvPr id="8" name="Freeform 8"/>
          <p:cNvSpPr/>
          <p:nvPr/>
        </p:nvSpPr>
        <p:spPr>
          <a:xfrm rot="-10800000">
            <a:off x="6491054" y="-1840822"/>
            <a:ext cx="1404272" cy="2355172"/>
          </a:xfrm>
          <a:custGeom>
            <a:avLst/>
            <a:gdLst/>
            <a:ahLst/>
            <a:cxnLst/>
            <a:rect l="l" t="t" r="r" b="b"/>
            <a:pathLst>
              <a:path w="2808543" h="4710344">
                <a:moveTo>
                  <a:pt x="0" y="0"/>
                </a:moveTo>
                <a:lnTo>
                  <a:pt x="2808543" y="0"/>
                </a:lnTo>
                <a:lnTo>
                  <a:pt x="2808543" y="4710344"/>
                </a:lnTo>
                <a:lnTo>
                  <a:pt x="0" y="4710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pic>
        <p:nvPicPr>
          <p:cNvPr id="1026" name="Picture 2" descr="ECAP | Arizona Department of Education">
            <a:extLst>
              <a:ext uri="{FF2B5EF4-FFF2-40B4-BE49-F238E27FC236}">
                <a16:creationId xmlns:a16="http://schemas.microsoft.com/office/drawing/2014/main" id="{6F6FCDE0-6C57-DC6C-AB82-B4ECEC848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037" y="1180747"/>
            <a:ext cx="3429001" cy="3638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800" dirty="0"/>
              <a:t>4 Year Plan</a:t>
            </a:r>
            <a:endParaRPr sz="2800" dirty="0"/>
          </a:p>
        </p:txBody>
      </p:sp>
      <p:sp>
        <p:nvSpPr>
          <p:cNvPr id="240" name="Google Shape;240;p39"/>
          <p:cNvSpPr txBox="1">
            <a:spLocks noGrp="1"/>
          </p:cNvSpPr>
          <p:nvPr>
            <p:ph idx="1"/>
          </p:nvPr>
        </p:nvSpPr>
        <p:spPr>
          <a:xfrm>
            <a:off x="508001" y="1714500"/>
            <a:ext cx="7964001" cy="3429000"/>
          </a:xfrm>
          <a:prstGeom prst="rect">
            <a:avLst/>
          </a:prstGeom>
          <a:noFill/>
          <a:ln>
            <a:noFill/>
          </a:ln>
        </p:spPr>
        <p:txBody>
          <a:bodyPr spcFirstLastPara="1" wrap="square" lIns="91425" tIns="45700" rIns="91425" bIns="45700" anchor="t" anchorCtr="0">
            <a:noAutofit/>
          </a:bodyPr>
          <a:lstStyle/>
          <a:p>
            <a:pPr>
              <a:lnSpc>
                <a:spcPct val="95000"/>
              </a:lnSpc>
              <a:spcBef>
                <a:spcPts val="0"/>
              </a:spcBef>
              <a:buSzPts val="1800"/>
            </a:pPr>
            <a:r>
              <a:rPr lang="en" sz="1400" b="1" dirty="0"/>
              <a:t>Login to your Infinite Campus Account</a:t>
            </a:r>
            <a:endParaRPr sz="1400" b="1" dirty="0"/>
          </a:p>
          <a:p>
            <a:pPr marL="228600" lvl="0" indent="-114300" algn="l" rtl="0">
              <a:lnSpc>
                <a:spcPct val="95000"/>
              </a:lnSpc>
              <a:spcBef>
                <a:spcPts val="1400"/>
              </a:spcBef>
              <a:spcAft>
                <a:spcPts val="0"/>
              </a:spcAft>
              <a:buSzPts val="1800"/>
              <a:buNone/>
            </a:pPr>
            <a:endParaRPr sz="1400" b="1" dirty="0"/>
          </a:p>
          <a:p>
            <a:pPr>
              <a:lnSpc>
                <a:spcPct val="95000"/>
              </a:lnSpc>
              <a:spcBef>
                <a:spcPts val="1400"/>
              </a:spcBef>
              <a:buSzPts val="1800"/>
            </a:pPr>
            <a:r>
              <a:rPr lang="en" sz="1400" b="1" dirty="0"/>
              <a:t>Click on “Academic Planner” on the left    </a:t>
            </a:r>
            <a:endParaRPr sz="1400" b="1" dirty="0"/>
          </a:p>
          <a:p>
            <a:pPr marL="228600" lvl="0" indent="-114300" algn="l" rtl="0">
              <a:lnSpc>
                <a:spcPct val="95000"/>
              </a:lnSpc>
              <a:spcBef>
                <a:spcPts val="1400"/>
              </a:spcBef>
              <a:spcAft>
                <a:spcPts val="0"/>
              </a:spcAft>
              <a:buSzPts val="1800"/>
              <a:buNone/>
            </a:pPr>
            <a:endParaRPr sz="1400" b="1" dirty="0"/>
          </a:p>
          <a:p>
            <a:pPr>
              <a:lnSpc>
                <a:spcPct val="95000"/>
              </a:lnSpc>
              <a:spcBef>
                <a:spcPts val="1400"/>
              </a:spcBef>
              <a:buSzPts val="1800"/>
            </a:pPr>
            <a:r>
              <a:rPr lang="en" sz="1400" b="1" dirty="0"/>
              <a:t>Click on Next</a:t>
            </a:r>
            <a:endParaRPr sz="1400" b="1" dirty="0"/>
          </a:p>
          <a:p>
            <a:pPr marL="228600" lvl="0" indent="-114300" algn="l" rtl="0">
              <a:lnSpc>
                <a:spcPct val="95000"/>
              </a:lnSpc>
              <a:spcBef>
                <a:spcPts val="1400"/>
              </a:spcBef>
              <a:spcAft>
                <a:spcPts val="0"/>
              </a:spcAft>
              <a:buSzPts val="1800"/>
              <a:buNone/>
            </a:pPr>
            <a:endParaRPr sz="1400" b="1" dirty="0"/>
          </a:p>
          <a:p>
            <a:pPr>
              <a:lnSpc>
                <a:spcPct val="95000"/>
              </a:lnSpc>
              <a:spcBef>
                <a:spcPts val="1400"/>
              </a:spcBef>
              <a:buSzPts val="1800"/>
            </a:pPr>
            <a:r>
              <a:rPr lang="en" sz="1400" b="1" dirty="0"/>
              <a:t>We will work together to add classes for your sophomore, junior and senior years</a:t>
            </a:r>
            <a:endParaRPr sz="1400" b="1" dirty="0"/>
          </a:p>
        </p:txBody>
      </p:sp>
      <p:pic>
        <p:nvPicPr>
          <p:cNvPr id="241" name="Google Shape;241;p39" descr="Encuentros de Coordinación de convivencia e igualdad. « Orientación en red"/>
          <p:cNvPicPr preferRelativeResize="0"/>
          <p:nvPr/>
        </p:nvPicPr>
        <p:blipFill rotWithShape="1">
          <a:blip r:embed="rId3">
            <a:alphaModFix/>
          </a:blip>
          <a:srcRect/>
          <a:stretch/>
        </p:blipFill>
        <p:spPr>
          <a:xfrm>
            <a:off x="4213158" y="1714500"/>
            <a:ext cx="2742344" cy="18288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47" name="Google Shape;247;p40"/>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a:p>
        </p:txBody>
      </p:sp>
      <p:pic>
        <p:nvPicPr>
          <p:cNvPr id="248" name="Google Shape;248;p40"/>
          <p:cNvPicPr preferRelativeResize="0"/>
          <p:nvPr/>
        </p:nvPicPr>
        <p:blipFill>
          <a:blip r:embed="rId3">
            <a:alphaModFix/>
          </a:blip>
          <a:stretch>
            <a:fillRect/>
          </a:stretch>
        </p:blipFill>
        <p:spPr>
          <a:xfrm>
            <a:off x="449325" y="0"/>
            <a:ext cx="8290274"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title"/>
          </p:nvPr>
        </p:nvSpPr>
        <p:spPr>
          <a:xfrm>
            <a:off x="838200" y="57150"/>
            <a:ext cx="7620000" cy="7429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000"/>
              <a:t>English Courses</a:t>
            </a:r>
            <a:endParaRPr sz="2000"/>
          </a:p>
        </p:txBody>
      </p:sp>
      <p:sp>
        <p:nvSpPr>
          <p:cNvPr id="254" name="Google Shape;254;p41"/>
          <p:cNvSpPr txBox="1">
            <a:spLocks noGrp="1"/>
          </p:cNvSpPr>
          <p:nvPr>
            <p:ph idx="1"/>
          </p:nvPr>
        </p:nvSpPr>
        <p:spPr>
          <a:xfrm>
            <a:off x="838199" y="800099"/>
            <a:ext cx="7735342" cy="4029075"/>
          </a:xfrm>
          <a:prstGeom prst="rect">
            <a:avLst/>
          </a:prstGeom>
          <a:noFill/>
          <a:ln>
            <a:noFill/>
          </a:ln>
        </p:spPr>
        <p:txBody>
          <a:bodyPr spcFirstLastPara="1" wrap="square" lIns="91425" tIns="45700" rIns="91425" bIns="45700" anchor="t" anchorCtr="0">
            <a:noAutofit/>
          </a:bodyPr>
          <a:lstStyle/>
          <a:p>
            <a:pPr>
              <a:lnSpc>
                <a:spcPct val="75000"/>
              </a:lnSpc>
              <a:spcBef>
                <a:spcPts val="0"/>
              </a:spcBef>
              <a:buSzPts val="1400"/>
            </a:pPr>
            <a:r>
              <a:rPr lang="en" sz="1200" b="1" u="sng" dirty="0"/>
              <a:t>Sophomore Year</a:t>
            </a:r>
          </a:p>
          <a:p>
            <a:pPr marL="228600" lvl="0" indent="-228600" algn="l" rtl="0">
              <a:lnSpc>
                <a:spcPct val="75000"/>
              </a:lnSpc>
              <a:spcBef>
                <a:spcPts val="0"/>
              </a:spcBef>
              <a:spcAft>
                <a:spcPts val="0"/>
              </a:spcAft>
              <a:buSzPts val="1400"/>
              <a:buChar char="•"/>
            </a:pPr>
            <a:endParaRPr lang="en" sz="1200" b="1" dirty="0"/>
          </a:p>
          <a:p>
            <a:pPr marL="0" lvl="0" indent="0" algn="l" rtl="0">
              <a:lnSpc>
                <a:spcPct val="75000"/>
              </a:lnSpc>
              <a:spcBef>
                <a:spcPts val="0"/>
              </a:spcBef>
              <a:spcAft>
                <a:spcPts val="0"/>
              </a:spcAft>
              <a:buSzPts val="1400"/>
              <a:buNone/>
            </a:pPr>
            <a:r>
              <a:rPr lang="en" sz="1200" b="1" dirty="0"/>
              <a:t>  AP English Seminar / Honors English 10</a:t>
            </a:r>
            <a:endParaRPr sz="1200" b="1" dirty="0"/>
          </a:p>
          <a:p>
            <a:pPr marL="0" lvl="0" indent="0" algn="l" rtl="0">
              <a:lnSpc>
                <a:spcPct val="75000"/>
              </a:lnSpc>
              <a:spcBef>
                <a:spcPts val="1400"/>
              </a:spcBef>
              <a:spcAft>
                <a:spcPts val="0"/>
              </a:spcAft>
              <a:buSzPts val="1400"/>
              <a:buNone/>
            </a:pPr>
            <a:r>
              <a:rPr lang="en" sz="1200" b="1" dirty="0"/>
              <a:t>  English 10</a:t>
            </a:r>
            <a:endParaRPr sz="1200" b="1" dirty="0"/>
          </a:p>
          <a:p>
            <a:pPr marL="0" lvl="0" indent="0" algn="l" rtl="0">
              <a:lnSpc>
                <a:spcPct val="75000"/>
              </a:lnSpc>
              <a:spcBef>
                <a:spcPts val="1400"/>
              </a:spcBef>
              <a:spcAft>
                <a:spcPts val="0"/>
              </a:spcAft>
              <a:buSzPts val="1400"/>
              <a:buNone/>
            </a:pPr>
            <a:r>
              <a:rPr lang="en" sz="1200" b="1" dirty="0"/>
              <a:t>  Honors English 10</a:t>
            </a:r>
            <a:endParaRPr sz="1200" b="1" dirty="0"/>
          </a:p>
          <a:p>
            <a:pPr>
              <a:lnSpc>
                <a:spcPct val="75000"/>
              </a:lnSpc>
              <a:spcBef>
                <a:spcPts val="1400"/>
              </a:spcBef>
              <a:buSzPts val="1400"/>
            </a:pPr>
            <a:r>
              <a:rPr lang="en" sz="1200" b="1" u="sng" dirty="0"/>
              <a:t>Junior Year</a:t>
            </a:r>
            <a:endParaRPr sz="1200" b="1" u="sng" dirty="0"/>
          </a:p>
          <a:p>
            <a:pPr marL="0" lvl="0" indent="0" algn="l" rtl="0">
              <a:lnSpc>
                <a:spcPct val="75000"/>
              </a:lnSpc>
              <a:spcBef>
                <a:spcPts val="1400"/>
              </a:spcBef>
              <a:spcAft>
                <a:spcPts val="0"/>
              </a:spcAft>
              <a:buSzPts val="1400"/>
              <a:buNone/>
            </a:pPr>
            <a:r>
              <a:rPr lang="en" sz="1200" b="1" dirty="0"/>
              <a:t>   English 11</a:t>
            </a:r>
            <a:endParaRPr sz="1200" b="1" dirty="0"/>
          </a:p>
          <a:p>
            <a:pPr marL="0" lvl="0" indent="0" algn="l" rtl="0">
              <a:lnSpc>
                <a:spcPct val="75000"/>
              </a:lnSpc>
              <a:spcBef>
                <a:spcPts val="1400"/>
              </a:spcBef>
              <a:spcAft>
                <a:spcPts val="0"/>
              </a:spcAft>
              <a:buSzPts val="1400"/>
              <a:buNone/>
            </a:pPr>
            <a:r>
              <a:rPr lang="en" sz="1200" b="1" dirty="0"/>
              <a:t>   AP English Language</a:t>
            </a:r>
            <a:endParaRPr sz="1200" b="1" dirty="0"/>
          </a:p>
          <a:p>
            <a:pPr marL="0" lvl="0" indent="0" algn="l" rtl="0">
              <a:lnSpc>
                <a:spcPct val="75000"/>
              </a:lnSpc>
              <a:spcBef>
                <a:spcPts val="1400"/>
              </a:spcBef>
              <a:spcAft>
                <a:spcPts val="0"/>
              </a:spcAft>
              <a:buSzPts val="1400"/>
              <a:buNone/>
            </a:pPr>
            <a:r>
              <a:rPr lang="en" sz="1200" b="1" dirty="0"/>
              <a:t>   EVIT English 11</a:t>
            </a:r>
            <a:endParaRPr sz="1200" b="1" dirty="0"/>
          </a:p>
          <a:p>
            <a:pPr>
              <a:lnSpc>
                <a:spcPct val="75000"/>
              </a:lnSpc>
              <a:spcBef>
                <a:spcPts val="1400"/>
              </a:spcBef>
              <a:buSzPts val="1400"/>
            </a:pPr>
            <a:r>
              <a:rPr lang="en" sz="1200" b="1" u="sng" dirty="0"/>
              <a:t>Senior Year</a:t>
            </a:r>
            <a:endParaRPr sz="1200" b="1" u="sng" dirty="0"/>
          </a:p>
          <a:p>
            <a:pPr marL="0" lvl="0" indent="0" algn="l" rtl="0">
              <a:lnSpc>
                <a:spcPct val="75000"/>
              </a:lnSpc>
              <a:spcBef>
                <a:spcPts val="1400"/>
              </a:spcBef>
              <a:spcAft>
                <a:spcPts val="0"/>
              </a:spcAft>
              <a:buSzPts val="1400"/>
              <a:buNone/>
            </a:pPr>
            <a:r>
              <a:rPr lang="en" sz="1200" b="1" dirty="0"/>
              <a:t>   English 12</a:t>
            </a:r>
            <a:endParaRPr sz="1200" b="1" dirty="0"/>
          </a:p>
          <a:p>
            <a:pPr marL="0" lvl="0" indent="0" algn="l" rtl="0">
              <a:lnSpc>
                <a:spcPct val="75000"/>
              </a:lnSpc>
              <a:spcBef>
                <a:spcPts val="1400"/>
              </a:spcBef>
              <a:spcAft>
                <a:spcPts val="0"/>
              </a:spcAft>
              <a:buSzPts val="1400"/>
              <a:buNone/>
            </a:pPr>
            <a:r>
              <a:rPr lang="en" sz="1200" b="1" dirty="0"/>
              <a:t>   College Prep English (Dual Enrollment)</a:t>
            </a:r>
            <a:endParaRPr sz="1200" b="1" dirty="0"/>
          </a:p>
          <a:p>
            <a:pPr marL="0" lvl="0" indent="0" algn="l" rtl="0">
              <a:lnSpc>
                <a:spcPct val="75000"/>
              </a:lnSpc>
              <a:spcBef>
                <a:spcPts val="1400"/>
              </a:spcBef>
              <a:spcAft>
                <a:spcPts val="0"/>
              </a:spcAft>
              <a:buSzPts val="1400"/>
              <a:buNone/>
            </a:pPr>
            <a:r>
              <a:rPr lang="en" sz="1200" b="1" dirty="0"/>
              <a:t>   AP English Literature</a:t>
            </a:r>
            <a:endParaRPr sz="1200" b="1" dirty="0"/>
          </a:p>
          <a:p>
            <a:pPr marL="0" lvl="0" indent="0" algn="l" rtl="0">
              <a:lnSpc>
                <a:spcPct val="75000"/>
              </a:lnSpc>
              <a:spcBef>
                <a:spcPts val="1400"/>
              </a:spcBef>
              <a:spcAft>
                <a:spcPts val="0"/>
              </a:spcAft>
              <a:buSzPts val="1400"/>
              <a:buNone/>
            </a:pPr>
            <a:r>
              <a:rPr lang="en" sz="1200" b="1" dirty="0"/>
              <a:t>   EVIT English 12</a:t>
            </a:r>
            <a:endParaRPr sz="1200" b="1" dirty="0"/>
          </a:p>
          <a:p>
            <a:pPr marL="0" lvl="0" indent="0" algn="ctr" rtl="0">
              <a:lnSpc>
                <a:spcPct val="75000"/>
              </a:lnSpc>
              <a:spcBef>
                <a:spcPts val="1400"/>
              </a:spcBef>
              <a:spcAft>
                <a:spcPts val="0"/>
              </a:spcAft>
              <a:buSzPts val="1200"/>
              <a:buNone/>
            </a:pPr>
            <a:r>
              <a:rPr lang="en" sz="1200" b="1" dirty="0"/>
              <a:t>*Be sure to select both semester 1 and 2</a:t>
            </a:r>
            <a:endParaRPr sz="1100" dirty="0"/>
          </a:p>
          <a:p>
            <a:pPr marL="0" lvl="0" indent="0" algn="l" rtl="0">
              <a:lnSpc>
                <a:spcPct val="75000"/>
              </a:lnSpc>
              <a:spcBef>
                <a:spcPts val="1400"/>
              </a:spcBef>
              <a:spcAft>
                <a:spcPts val="0"/>
              </a:spcAft>
              <a:buSzPts val="1200"/>
              <a:buNone/>
            </a:pPr>
            <a:r>
              <a:rPr lang="en" sz="1200" dirty="0"/>
              <a:t> </a:t>
            </a:r>
            <a:endParaRPr sz="1100" dirty="0"/>
          </a:p>
          <a:p>
            <a:pPr marL="0" lvl="0" indent="0" algn="l" rtl="0">
              <a:lnSpc>
                <a:spcPct val="75000"/>
              </a:lnSpc>
              <a:spcBef>
                <a:spcPts val="1400"/>
              </a:spcBef>
              <a:spcAft>
                <a:spcPts val="0"/>
              </a:spcAft>
              <a:buSzPts val="500"/>
              <a:buNone/>
            </a:pPr>
            <a:endParaRPr sz="500" dirty="0"/>
          </a:p>
          <a:p>
            <a:pPr marL="0" lvl="0" indent="0" algn="l" rtl="0">
              <a:lnSpc>
                <a:spcPct val="75000"/>
              </a:lnSpc>
              <a:spcBef>
                <a:spcPts val="1400"/>
              </a:spcBef>
              <a:spcAft>
                <a:spcPts val="0"/>
              </a:spcAft>
              <a:buSzPts val="500"/>
              <a:buNone/>
            </a:pPr>
            <a:endParaRPr sz="500" dirty="0"/>
          </a:p>
          <a:p>
            <a:pPr marL="0" lvl="0" indent="0" algn="l" rtl="0">
              <a:lnSpc>
                <a:spcPct val="75000"/>
              </a:lnSpc>
              <a:spcBef>
                <a:spcPts val="1400"/>
              </a:spcBef>
              <a:spcAft>
                <a:spcPts val="0"/>
              </a:spcAft>
              <a:buSzPts val="500"/>
              <a:buNone/>
            </a:pPr>
            <a:r>
              <a:rPr lang="en" sz="500" dirty="0"/>
              <a:t>  </a:t>
            </a:r>
            <a:endParaRPr sz="1100" dirty="0"/>
          </a:p>
          <a:p>
            <a:pPr marL="0" lvl="0" indent="0" algn="l" rtl="0">
              <a:lnSpc>
                <a:spcPct val="75000"/>
              </a:lnSpc>
              <a:spcBef>
                <a:spcPts val="1400"/>
              </a:spcBef>
              <a:spcAft>
                <a:spcPts val="0"/>
              </a:spcAft>
              <a:buSzPts val="500"/>
              <a:buNone/>
            </a:pPr>
            <a:endParaRPr sz="500" dirty="0"/>
          </a:p>
        </p:txBody>
      </p:sp>
      <p:pic>
        <p:nvPicPr>
          <p:cNvPr id="255" name="Google Shape;255;p41" descr="¿Qué leer? Mmmh... - Adictabooks By Eli"/>
          <p:cNvPicPr preferRelativeResize="0"/>
          <p:nvPr/>
        </p:nvPicPr>
        <p:blipFill rotWithShape="1">
          <a:blip r:embed="rId3">
            <a:alphaModFix/>
          </a:blip>
          <a:srcRect/>
          <a:stretch/>
        </p:blipFill>
        <p:spPr>
          <a:xfrm>
            <a:off x="4857824" y="1600200"/>
            <a:ext cx="2277975" cy="21264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61" name="Google Shape;261;p42"/>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a:p>
        </p:txBody>
      </p:sp>
      <p:pic>
        <p:nvPicPr>
          <p:cNvPr id="262" name="Google Shape;262;p42"/>
          <p:cNvPicPr preferRelativeResize="0"/>
          <p:nvPr/>
        </p:nvPicPr>
        <p:blipFill>
          <a:blip r:embed="rId3">
            <a:alphaModFix/>
          </a:blip>
          <a:stretch>
            <a:fillRect/>
          </a:stretch>
        </p:blipFill>
        <p:spPr>
          <a:xfrm rot="5400000">
            <a:off x="2592901" y="-1347099"/>
            <a:ext cx="3974526" cy="78377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68" name="Google Shape;268;p43"/>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a:p>
        </p:txBody>
      </p:sp>
      <p:pic>
        <p:nvPicPr>
          <p:cNvPr id="269" name="Google Shape;269;p43"/>
          <p:cNvPicPr preferRelativeResize="0"/>
          <p:nvPr/>
        </p:nvPicPr>
        <p:blipFill>
          <a:blip r:embed="rId3">
            <a:alphaModFix/>
          </a:blip>
          <a:stretch>
            <a:fillRect/>
          </a:stretch>
        </p:blipFill>
        <p:spPr>
          <a:xfrm>
            <a:off x="235900" y="1"/>
            <a:ext cx="8908101" cy="50577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a:spLocks noGrp="1"/>
          </p:cNvSpPr>
          <p:nvPr>
            <p:ph type="title"/>
          </p:nvPr>
        </p:nvSpPr>
        <p:spPr>
          <a:xfrm>
            <a:off x="508001" y="165226"/>
            <a:ext cx="6447501" cy="5682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400" b="1" dirty="0"/>
              <a:t>Science Courses</a:t>
            </a:r>
            <a:endParaRPr sz="2400" b="1" dirty="0"/>
          </a:p>
        </p:txBody>
      </p:sp>
      <p:sp>
        <p:nvSpPr>
          <p:cNvPr id="275" name="Google Shape;275;p44"/>
          <p:cNvSpPr txBox="1">
            <a:spLocks noGrp="1"/>
          </p:cNvSpPr>
          <p:nvPr>
            <p:ph idx="1"/>
          </p:nvPr>
        </p:nvSpPr>
        <p:spPr>
          <a:xfrm>
            <a:off x="112509" y="676274"/>
            <a:ext cx="7620000" cy="4311525"/>
          </a:xfrm>
          <a:prstGeom prst="rect">
            <a:avLst/>
          </a:prstGeom>
          <a:noFill/>
          <a:ln>
            <a:noFill/>
          </a:ln>
        </p:spPr>
        <p:txBody>
          <a:bodyPr spcFirstLastPara="1" wrap="square" lIns="91425" tIns="45700" rIns="91425" bIns="45700" anchor="t" anchorCtr="0">
            <a:noAutofit/>
          </a:bodyPr>
          <a:lstStyle/>
          <a:p>
            <a:pPr>
              <a:lnSpc>
                <a:spcPct val="75000"/>
              </a:lnSpc>
              <a:spcBef>
                <a:spcPts val="0"/>
              </a:spcBef>
              <a:buSzPts val="1400"/>
            </a:pPr>
            <a:r>
              <a:rPr lang="en" sz="1400" b="1" dirty="0">
                <a:latin typeface="Century Gothic"/>
                <a:ea typeface="Century Gothic"/>
                <a:cs typeface="Century Gothic"/>
                <a:sym typeface="Century Gothic"/>
              </a:rPr>
              <a:t>Biology or Honors Biology</a:t>
            </a:r>
            <a:endParaRPr sz="1100" b="1" dirty="0"/>
          </a:p>
          <a:p>
            <a:pPr marL="0" lvl="0" indent="0" algn="l" rtl="0">
              <a:lnSpc>
                <a:spcPct val="75000"/>
              </a:lnSpc>
              <a:spcBef>
                <a:spcPts val="1400"/>
              </a:spcBef>
              <a:spcAft>
                <a:spcPts val="0"/>
              </a:spcAft>
              <a:buSzPts val="1400"/>
              <a:buNone/>
            </a:pPr>
            <a:r>
              <a:rPr lang="en" sz="1400" b="1" dirty="0">
                <a:latin typeface="Century Gothic"/>
                <a:ea typeface="Century Gothic"/>
                <a:cs typeface="Century Gothic"/>
                <a:sym typeface="Century Gothic"/>
              </a:rPr>
              <a:t>The following science courses can be taken after Biology:</a:t>
            </a:r>
          </a:p>
          <a:p>
            <a:pPr>
              <a:lnSpc>
                <a:spcPct val="75000"/>
              </a:lnSpc>
              <a:spcBef>
                <a:spcPts val="1400"/>
              </a:spcBef>
              <a:buSzPts val="1400"/>
            </a:pPr>
            <a:r>
              <a:rPr lang="en" sz="1400" b="1" dirty="0">
                <a:latin typeface="Century Gothic"/>
                <a:sym typeface="Century Gothic"/>
              </a:rPr>
              <a:t>Phenomena of Natural Science</a:t>
            </a:r>
            <a:endParaRPr sz="1100" b="1" dirty="0"/>
          </a:p>
          <a:p>
            <a:pPr>
              <a:lnSpc>
                <a:spcPct val="75000"/>
              </a:lnSpc>
              <a:spcBef>
                <a:spcPts val="1400"/>
              </a:spcBef>
              <a:buSzPts val="1400"/>
            </a:pPr>
            <a:r>
              <a:rPr lang="en" sz="1400" b="1" dirty="0"/>
              <a:t>Chemistry or Honors Chemistry</a:t>
            </a:r>
            <a:endParaRPr sz="1100" b="1" dirty="0"/>
          </a:p>
          <a:p>
            <a:pPr>
              <a:lnSpc>
                <a:spcPct val="75000"/>
              </a:lnSpc>
              <a:spcBef>
                <a:spcPts val="1400"/>
              </a:spcBef>
              <a:buSzPts val="1400"/>
            </a:pPr>
            <a:r>
              <a:rPr lang="en" sz="1400" b="1" dirty="0"/>
              <a:t>Physics or AP Physics 1</a:t>
            </a:r>
            <a:endParaRPr sz="1100" b="1" dirty="0"/>
          </a:p>
          <a:p>
            <a:pPr>
              <a:lnSpc>
                <a:spcPct val="75000"/>
              </a:lnSpc>
              <a:spcBef>
                <a:spcPts val="1400"/>
              </a:spcBef>
              <a:buSzPts val="1400"/>
            </a:pPr>
            <a:r>
              <a:rPr lang="en" sz="1400" b="1" dirty="0"/>
              <a:t>Biotechnology 1</a:t>
            </a:r>
            <a:endParaRPr sz="1100" b="1" dirty="0"/>
          </a:p>
          <a:p>
            <a:pPr marL="0" lvl="0" indent="0" algn="l" rtl="0">
              <a:lnSpc>
                <a:spcPct val="75000"/>
              </a:lnSpc>
              <a:spcBef>
                <a:spcPts val="1400"/>
              </a:spcBef>
              <a:spcAft>
                <a:spcPts val="0"/>
              </a:spcAft>
              <a:buSzPts val="1400"/>
              <a:buNone/>
            </a:pPr>
            <a:r>
              <a:rPr lang="en" sz="1400" b="1" dirty="0"/>
              <a:t>The following science courses can be taken after Chemistry:</a:t>
            </a:r>
            <a:endParaRPr sz="1100" b="1" dirty="0"/>
          </a:p>
          <a:p>
            <a:pPr marL="0" lvl="0" indent="0" algn="l" rtl="0">
              <a:lnSpc>
                <a:spcPct val="75000"/>
              </a:lnSpc>
              <a:spcBef>
                <a:spcPts val="1400"/>
              </a:spcBef>
              <a:spcAft>
                <a:spcPts val="0"/>
              </a:spcAft>
              <a:buSzPts val="1400"/>
              <a:buNone/>
            </a:pPr>
            <a:r>
              <a:rPr lang="en" sz="1400" b="1" dirty="0"/>
              <a:t>Human Biology</a:t>
            </a:r>
            <a:endParaRPr sz="1100" b="1" dirty="0"/>
          </a:p>
          <a:p>
            <a:pPr>
              <a:lnSpc>
                <a:spcPct val="75000"/>
              </a:lnSpc>
              <a:spcBef>
                <a:spcPts val="1400"/>
              </a:spcBef>
              <a:buSzPts val="1400"/>
            </a:pPr>
            <a:r>
              <a:rPr lang="en" sz="1400" b="1" dirty="0"/>
              <a:t>AP Biology – may be taken concurrently</a:t>
            </a:r>
          </a:p>
          <a:p>
            <a:pPr>
              <a:lnSpc>
                <a:spcPct val="75000"/>
              </a:lnSpc>
              <a:spcBef>
                <a:spcPts val="1400"/>
              </a:spcBef>
              <a:buSzPts val="1400"/>
            </a:pPr>
            <a:r>
              <a:rPr lang="en" sz="1400" b="1" dirty="0"/>
              <a:t>Anatomy</a:t>
            </a:r>
            <a:endParaRPr sz="1100" b="1" dirty="0"/>
          </a:p>
          <a:p>
            <a:pPr>
              <a:lnSpc>
                <a:spcPct val="75000"/>
              </a:lnSpc>
              <a:spcBef>
                <a:spcPts val="1400"/>
              </a:spcBef>
              <a:buSzPts val="1400"/>
            </a:pPr>
            <a:r>
              <a:rPr lang="en" sz="1400" b="1" dirty="0"/>
              <a:t>AP Chemistry</a:t>
            </a:r>
            <a:endParaRPr sz="1100" b="1" dirty="0"/>
          </a:p>
          <a:p>
            <a:pPr>
              <a:lnSpc>
                <a:spcPct val="75000"/>
              </a:lnSpc>
              <a:spcBef>
                <a:spcPts val="1400"/>
              </a:spcBef>
              <a:buSzPts val="1400"/>
            </a:pPr>
            <a:r>
              <a:rPr lang="en" sz="1400" b="1" dirty="0"/>
              <a:t>AP Environmental Science</a:t>
            </a:r>
          </a:p>
          <a:p>
            <a:pPr>
              <a:lnSpc>
                <a:spcPct val="75000"/>
              </a:lnSpc>
              <a:spcBef>
                <a:spcPts val="1400"/>
              </a:spcBef>
              <a:buSzPts val="1400"/>
            </a:pPr>
            <a:r>
              <a:rPr lang="en" sz="1400" b="1" dirty="0"/>
              <a:t>Any classes through Agriculture, talk to your counselor</a:t>
            </a:r>
            <a:endParaRPr sz="1100" b="1" dirty="0"/>
          </a:p>
          <a:p>
            <a:pPr marL="0" lvl="0" indent="0" algn="l" rtl="0">
              <a:lnSpc>
                <a:spcPct val="75000"/>
              </a:lnSpc>
              <a:spcBef>
                <a:spcPts val="1400"/>
              </a:spcBef>
              <a:spcAft>
                <a:spcPts val="0"/>
              </a:spcAft>
              <a:buSzPts val="1400"/>
              <a:buNone/>
            </a:pPr>
            <a:r>
              <a:rPr lang="en" sz="1400" b="1" dirty="0"/>
              <a:t>***Be sure to select both semesters 1 and 2</a:t>
            </a:r>
            <a:endParaRPr sz="1100" b="1" dirty="0"/>
          </a:p>
          <a:p>
            <a:pPr marL="0" lvl="0" indent="0" algn="l" rtl="0">
              <a:lnSpc>
                <a:spcPct val="75000"/>
              </a:lnSpc>
              <a:spcBef>
                <a:spcPts val="1400"/>
              </a:spcBef>
              <a:spcAft>
                <a:spcPts val="0"/>
              </a:spcAft>
              <a:buSzPts val="1700"/>
              <a:buNone/>
            </a:pPr>
            <a:endParaRPr sz="1700" dirty="0">
              <a:latin typeface="Arimo"/>
              <a:ea typeface="Arimo"/>
              <a:cs typeface="Arimo"/>
              <a:sym typeface="Arimo"/>
            </a:endParaRPr>
          </a:p>
          <a:p>
            <a:pPr marL="0" lvl="0" indent="0" algn="l" rtl="0">
              <a:lnSpc>
                <a:spcPct val="75000"/>
              </a:lnSpc>
              <a:spcBef>
                <a:spcPts val="1400"/>
              </a:spcBef>
              <a:spcAft>
                <a:spcPts val="0"/>
              </a:spcAft>
              <a:buSzPts val="1700"/>
              <a:buNone/>
            </a:pPr>
            <a:endParaRPr sz="1700" dirty="0">
              <a:latin typeface="Arimo"/>
              <a:ea typeface="Arimo"/>
              <a:cs typeface="Arimo"/>
              <a:sym typeface="Arimo"/>
            </a:endParaRPr>
          </a:p>
        </p:txBody>
      </p:sp>
      <p:pic>
        <p:nvPicPr>
          <p:cNvPr id="276" name="Google Shape;276;p44" descr="Nathan-Davis-Library - &lt;strong&gt;Science&lt;/strong&gt;"/>
          <p:cNvPicPr preferRelativeResize="0"/>
          <p:nvPr/>
        </p:nvPicPr>
        <p:blipFill rotWithShape="1">
          <a:blip r:embed="rId3">
            <a:alphaModFix/>
          </a:blip>
          <a:srcRect/>
          <a:stretch/>
        </p:blipFill>
        <p:spPr>
          <a:xfrm>
            <a:off x="5493859" y="1511175"/>
            <a:ext cx="2743200" cy="1676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FD596-540F-462C-95BA-D26535BA4415}"/>
              </a:ext>
            </a:extLst>
          </p:cNvPr>
          <p:cNvSpPr>
            <a:spLocks noGrp="1"/>
          </p:cNvSpPr>
          <p:nvPr>
            <p:ph type="title"/>
          </p:nvPr>
        </p:nvSpPr>
        <p:spPr/>
        <p:txBody>
          <a:bodyPr>
            <a:normAutofit/>
          </a:bodyPr>
          <a:lstStyle/>
          <a:p>
            <a:pPr algn="ctr"/>
            <a:r>
              <a:rPr lang="en-US" sz="4800" dirty="0"/>
              <a:t>Officer Walker </a:t>
            </a:r>
          </a:p>
        </p:txBody>
      </p:sp>
      <p:sp>
        <p:nvSpPr>
          <p:cNvPr id="3" name="Text Placeholder 2">
            <a:extLst>
              <a:ext uri="{FF2B5EF4-FFF2-40B4-BE49-F238E27FC236}">
                <a16:creationId xmlns:a16="http://schemas.microsoft.com/office/drawing/2014/main" id="{0814B847-8731-4781-90B1-CEE18C2C9541}"/>
              </a:ext>
            </a:extLst>
          </p:cNvPr>
          <p:cNvSpPr>
            <a:spLocks noGrp="1"/>
          </p:cNvSpPr>
          <p:nvPr>
            <p:ph idx="1"/>
          </p:nvPr>
        </p:nvSpPr>
        <p:spPr/>
        <p:txBody>
          <a:bodyPr>
            <a:normAutofit/>
          </a:bodyPr>
          <a:lstStyle/>
          <a:p>
            <a:pPr marL="139700" indent="0" algn="ctr">
              <a:buNone/>
            </a:pPr>
            <a:r>
              <a:rPr lang="en-US" sz="3600" dirty="0"/>
              <a:t>Current Issues on Campus</a:t>
            </a:r>
          </a:p>
          <a:p>
            <a:pPr marL="139700" indent="0" algn="ctr">
              <a:buNone/>
            </a:pPr>
            <a:r>
              <a:rPr lang="en-US" sz="3600" dirty="0"/>
              <a:t>with Officer Walker!</a:t>
            </a:r>
          </a:p>
        </p:txBody>
      </p:sp>
    </p:spTree>
    <p:extLst>
      <p:ext uri="{BB962C8B-B14F-4D97-AF65-F5344CB8AC3E}">
        <p14:creationId xmlns:p14="http://schemas.microsoft.com/office/powerpoint/2010/main" val="1359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6"/>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88" name="Google Shape;288;p46"/>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a:p>
        </p:txBody>
      </p:sp>
      <p:pic>
        <p:nvPicPr>
          <p:cNvPr id="289" name="Google Shape;289;p46"/>
          <p:cNvPicPr preferRelativeResize="0"/>
          <p:nvPr/>
        </p:nvPicPr>
        <p:blipFill>
          <a:blip r:embed="rId3">
            <a:alphaModFix/>
          </a:blip>
          <a:stretch>
            <a:fillRect/>
          </a:stretch>
        </p:blipFill>
        <p:spPr>
          <a:xfrm>
            <a:off x="0" y="180975"/>
            <a:ext cx="9144001" cy="4810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DA36-8A59-E64A-2119-52C348ABD98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D2A044C-FB11-3B12-EAA9-F03D732CEC30}"/>
              </a:ext>
            </a:extLst>
          </p:cNvPr>
          <p:cNvSpPr>
            <a:spLocks noGrp="1"/>
          </p:cNvSpPr>
          <p:nvPr>
            <p:ph type="subTitle" idx="1"/>
          </p:nvPr>
        </p:nvSpPr>
        <p:spPr/>
        <p:txBody>
          <a:bodyPr/>
          <a:lstStyle/>
          <a:p>
            <a:endParaRPr lang="en-US"/>
          </a:p>
        </p:txBody>
      </p:sp>
      <p:pic>
        <p:nvPicPr>
          <p:cNvPr id="6" name="Picture 5" descr="A diagram of a math department&#10;&#10;Description automatically generated">
            <a:extLst>
              <a:ext uri="{FF2B5EF4-FFF2-40B4-BE49-F238E27FC236}">
                <a16:creationId xmlns:a16="http://schemas.microsoft.com/office/drawing/2014/main" id="{9F78A9BD-8582-B7E4-1050-A58FCD4F7CD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4353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8"/>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a:p>
        </p:txBody>
      </p:sp>
      <p:pic>
        <p:nvPicPr>
          <p:cNvPr id="301" name="Google Shape;301;p48"/>
          <p:cNvPicPr preferRelativeResize="0"/>
          <p:nvPr/>
        </p:nvPicPr>
        <p:blipFill>
          <a:blip r:embed="rId3">
            <a:alphaModFix/>
          </a:blip>
          <a:stretch>
            <a:fillRect/>
          </a:stretch>
        </p:blipFill>
        <p:spPr>
          <a:xfrm>
            <a:off x="0" y="476250"/>
            <a:ext cx="9143999" cy="4200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9"/>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07" name="Google Shape;307;p49"/>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a:p>
        </p:txBody>
      </p:sp>
      <p:pic>
        <p:nvPicPr>
          <p:cNvPr id="308" name="Google Shape;308;p49"/>
          <p:cNvPicPr preferRelativeResize="0"/>
          <p:nvPr/>
        </p:nvPicPr>
        <p:blipFill>
          <a:blip r:embed="rId3">
            <a:alphaModFix/>
          </a:blip>
          <a:stretch>
            <a:fillRect/>
          </a:stretch>
        </p:blipFill>
        <p:spPr>
          <a:xfrm>
            <a:off x="0" y="285750"/>
            <a:ext cx="9143999" cy="4400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800" dirty="0"/>
              <a:t>Social Studies Courses</a:t>
            </a:r>
            <a:endParaRPr sz="2800" dirty="0"/>
          </a:p>
        </p:txBody>
      </p:sp>
      <p:sp>
        <p:nvSpPr>
          <p:cNvPr id="314" name="Google Shape;314;p5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nSpc>
                <a:spcPct val="95000"/>
              </a:lnSpc>
              <a:spcBef>
                <a:spcPts val="0"/>
              </a:spcBef>
              <a:buSzPts val="1800"/>
            </a:pPr>
            <a:r>
              <a:rPr lang="en" sz="1400" b="1" dirty="0"/>
              <a:t>Sophomore year – AP Human Geography as an elective</a:t>
            </a:r>
            <a:endParaRPr sz="1400" b="1" dirty="0"/>
          </a:p>
          <a:p>
            <a:pPr marL="336550" lvl="1" indent="0" algn="l" rtl="0">
              <a:lnSpc>
                <a:spcPct val="95000"/>
              </a:lnSpc>
              <a:spcBef>
                <a:spcPts val="0"/>
              </a:spcBef>
              <a:spcAft>
                <a:spcPts val="0"/>
              </a:spcAft>
              <a:buSzPts val="1100"/>
              <a:buNone/>
            </a:pPr>
            <a:r>
              <a:rPr lang="en" sz="1400" b="1" dirty="0"/>
              <a:t>No required Social Studies course Sophomore year </a:t>
            </a:r>
            <a:endParaRPr sz="1400" b="1" dirty="0"/>
          </a:p>
          <a:p>
            <a:pPr>
              <a:lnSpc>
                <a:spcPct val="95000"/>
              </a:lnSpc>
              <a:spcBef>
                <a:spcPts val="1400"/>
              </a:spcBef>
              <a:buSzPts val="1800"/>
            </a:pPr>
            <a:r>
              <a:rPr lang="en" sz="1400" b="1" dirty="0"/>
              <a:t>Junior year</a:t>
            </a:r>
            <a:endParaRPr sz="1400" b="1" dirty="0"/>
          </a:p>
          <a:p>
            <a:pPr marL="323850" lvl="1" indent="0" algn="l" rtl="0">
              <a:lnSpc>
                <a:spcPct val="95000"/>
              </a:lnSpc>
              <a:spcBef>
                <a:spcPts val="800"/>
              </a:spcBef>
              <a:spcAft>
                <a:spcPts val="0"/>
              </a:spcAft>
              <a:buSzPts val="1500"/>
              <a:buNone/>
            </a:pPr>
            <a:r>
              <a:rPr lang="en" sz="1400" b="1" dirty="0"/>
              <a:t>American/AZ History</a:t>
            </a:r>
            <a:endParaRPr sz="1400" b="1" dirty="0"/>
          </a:p>
          <a:p>
            <a:pPr marL="323850" lvl="1" indent="0" algn="l" rtl="0">
              <a:lnSpc>
                <a:spcPct val="95000"/>
              </a:lnSpc>
              <a:spcBef>
                <a:spcPts val="800"/>
              </a:spcBef>
              <a:spcAft>
                <a:spcPts val="0"/>
              </a:spcAft>
              <a:buSzPts val="1500"/>
              <a:buNone/>
            </a:pPr>
            <a:r>
              <a:rPr lang="en" sz="1400" b="1" dirty="0"/>
              <a:t>AP American/AZ History</a:t>
            </a:r>
            <a:endParaRPr sz="1400" b="1" dirty="0"/>
          </a:p>
          <a:p>
            <a:pPr marL="0" lvl="0" indent="0" algn="l" rtl="0">
              <a:lnSpc>
                <a:spcPct val="95000"/>
              </a:lnSpc>
              <a:spcBef>
                <a:spcPts val="1400"/>
              </a:spcBef>
              <a:spcAft>
                <a:spcPts val="0"/>
              </a:spcAft>
              <a:buSzPts val="1800"/>
              <a:buNone/>
            </a:pPr>
            <a:r>
              <a:rPr lang="en" sz="1400" b="1" dirty="0"/>
              <a:t>***Be sure to select both semesters 1 and 2</a:t>
            </a:r>
            <a:endParaRPr sz="1400" b="1" dirty="0"/>
          </a:p>
          <a:p>
            <a:pPr>
              <a:lnSpc>
                <a:spcPct val="95000"/>
              </a:lnSpc>
              <a:spcBef>
                <a:spcPts val="1400"/>
              </a:spcBef>
              <a:buSzPts val="1800"/>
            </a:pPr>
            <a:r>
              <a:rPr lang="en" sz="1400" b="1" dirty="0"/>
              <a:t>Senior Year</a:t>
            </a:r>
            <a:endParaRPr sz="1400" b="1" dirty="0"/>
          </a:p>
          <a:p>
            <a:pPr marL="323850" lvl="1" indent="0" algn="l" rtl="0">
              <a:lnSpc>
                <a:spcPct val="95000"/>
              </a:lnSpc>
              <a:spcBef>
                <a:spcPts val="800"/>
              </a:spcBef>
              <a:spcAft>
                <a:spcPts val="0"/>
              </a:spcAft>
              <a:buSzPts val="1500"/>
              <a:buNone/>
            </a:pPr>
            <a:r>
              <a:rPr lang="en" sz="1400" b="1" dirty="0"/>
              <a:t>Government or AP Government</a:t>
            </a:r>
            <a:endParaRPr sz="1400" b="1" dirty="0"/>
          </a:p>
          <a:p>
            <a:pPr marL="323850" lvl="1" indent="0" algn="l" rtl="0">
              <a:lnSpc>
                <a:spcPct val="95000"/>
              </a:lnSpc>
              <a:spcBef>
                <a:spcPts val="800"/>
              </a:spcBef>
              <a:spcAft>
                <a:spcPts val="0"/>
              </a:spcAft>
              <a:buSzPts val="1500"/>
              <a:buNone/>
            </a:pPr>
            <a:r>
              <a:rPr lang="en" sz="1400" b="1" dirty="0"/>
              <a:t>Economics or AP Macroeconomics</a:t>
            </a:r>
            <a:endParaRPr sz="1400" b="1" dirty="0">
              <a:latin typeface="Arimo"/>
              <a:ea typeface="Arimo"/>
              <a:cs typeface="Arimo"/>
              <a:sym typeface="Arimo"/>
            </a:endParaRPr>
          </a:p>
          <a:p>
            <a:pPr marL="0" lvl="0" indent="0" algn="l" rtl="0">
              <a:lnSpc>
                <a:spcPct val="95000"/>
              </a:lnSpc>
              <a:spcBef>
                <a:spcPts val="1400"/>
              </a:spcBef>
              <a:spcAft>
                <a:spcPts val="0"/>
              </a:spcAft>
              <a:buSzPts val="1800"/>
              <a:buNone/>
            </a:pPr>
            <a:endParaRPr sz="1100" dirty="0">
              <a:latin typeface="Arimo"/>
              <a:ea typeface="Arimo"/>
              <a:cs typeface="Arimo"/>
              <a:sym typeface="Arimo"/>
            </a:endParaRPr>
          </a:p>
          <a:p>
            <a:pPr marL="0" lvl="0" indent="0" algn="l" rtl="0">
              <a:lnSpc>
                <a:spcPct val="95000"/>
              </a:lnSpc>
              <a:spcBef>
                <a:spcPts val="1400"/>
              </a:spcBef>
              <a:spcAft>
                <a:spcPts val="0"/>
              </a:spcAft>
              <a:buSzPts val="1800"/>
              <a:buNone/>
            </a:pPr>
            <a:endParaRPr sz="1100" dirty="0"/>
          </a:p>
        </p:txBody>
      </p:sp>
      <p:pic>
        <p:nvPicPr>
          <p:cNvPr id="315" name="Google Shape;315;p50" descr="MrsKasteslibrary - &lt;strong&gt;Social Studies&lt;/strong&gt; Links"/>
          <p:cNvPicPr preferRelativeResize="0"/>
          <p:nvPr/>
        </p:nvPicPr>
        <p:blipFill rotWithShape="1">
          <a:blip r:embed="rId3">
            <a:alphaModFix/>
          </a:blip>
          <a:srcRect/>
          <a:stretch/>
        </p:blipFill>
        <p:spPr>
          <a:xfrm>
            <a:off x="5305446" y="1882649"/>
            <a:ext cx="1894363" cy="2114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1"/>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21" name="Google Shape;321;p51"/>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a:p>
        </p:txBody>
      </p:sp>
      <p:pic>
        <p:nvPicPr>
          <p:cNvPr id="322" name="Google Shape;322;p51"/>
          <p:cNvPicPr preferRelativeResize="0"/>
          <p:nvPr/>
        </p:nvPicPr>
        <p:blipFill>
          <a:blip r:embed="rId3">
            <a:alphaModFix/>
          </a:blip>
          <a:stretch>
            <a:fillRect/>
          </a:stretch>
        </p:blipFill>
        <p:spPr>
          <a:xfrm>
            <a:off x="190975" y="247650"/>
            <a:ext cx="8762050" cy="4572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838200" y="47210"/>
            <a:ext cx="7620000" cy="10477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400" dirty="0"/>
              <a:t>Electives or Other Required Classes</a:t>
            </a:r>
            <a:endParaRPr sz="2400" dirty="0"/>
          </a:p>
        </p:txBody>
      </p:sp>
      <p:sp>
        <p:nvSpPr>
          <p:cNvPr id="328" name="Google Shape;328;p52"/>
          <p:cNvSpPr txBox="1">
            <a:spLocks noGrp="1"/>
          </p:cNvSpPr>
          <p:nvPr>
            <p:ph idx="1"/>
          </p:nvPr>
        </p:nvSpPr>
        <p:spPr>
          <a:xfrm>
            <a:off x="570458" y="1276350"/>
            <a:ext cx="7735342" cy="3695700"/>
          </a:xfrm>
          <a:prstGeom prst="rect">
            <a:avLst/>
          </a:prstGeom>
          <a:noFill/>
          <a:ln>
            <a:noFill/>
          </a:ln>
        </p:spPr>
        <p:txBody>
          <a:bodyPr spcFirstLastPara="1" wrap="square" lIns="91425" tIns="45700" rIns="91425" bIns="45700" anchor="t" anchorCtr="0">
            <a:noAutofit/>
          </a:bodyPr>
          <a:lstStyle/>
          <a:p>
            <a:pPr>
              <a:lnSpc>
                <a:spcPct val="95000"/>
              </a:lnSpc>
              <a:spcBef>
                <a:spcPts val="0"/>
              </a:spcBef>
              <a:buSzPts val="1800"/>
            </a:pPr>
            <a:r>
              <a:rPr lang="en" sz="1400" b="1" dirty="0"/>
              <a:t>Choose electives for each year so that credits add up to 6</a:t>
            </a:r>
            <a:endParaRPr sz="1400" b="1" dirty="0"/>
          </a:p>
          <a:p>
            <a:pPr>
              <a:lnSpc>
                <a:spcPct val="95000"/>
              </a:lnSpc>
              <a:spcBef>
                <a:spcPts val="1400"/>
              </a:spcBef>
              <a:buSzPts val="1800"/>
            </a:pPr>
            <a:r>
              <a:rPr lang="en" sz="1400" b="1" dirty="0"/>
              <a:t>Don’t forget to select both semesters for year-long electives</a:t>
            </a:r>
            <a:endParaRPr sz="1400" b="1" dirty="0"/>
          </a:p>
          <a:p>
            <a:pPr>
              <a:lnSpc>
                <a:spcPct val="95000"/>
              </a:lnSpc>
              <a:spcBef>
                <a:spcPts val="1400"/>
              </a:spcBef>
              <a:buSzPts val="1800"/>
            </a:pPr>
            <a:r>
              <a:rPr lang="en" sz="1400" b="1" dirty="0"/>
              <a:t>Have you taken PE???   Health???</a:t>
            </a:r>
            <a:endParaRPr sz="1400" b="1" dirty="0"/>
          </a:p>
          <a:p>
            <a:pPr marL="0" lvl="0" indent="0" algn="l" rtl="0">
              <a:lnSpc>
                <a:spcPct val="95000"/>
              </a:lnSpc>
              <a:spcBef>
                <a:spcPts val="1400"/>
              </a:spcBef>
              <a:spcAft>
                <a:spcPts val="0"/>
              </a:spcAft>
              <a:buSzPts val="1500"/>
              <a:buNone/>
            </a:pPr>
            <a:r>
              <a:rPr lang="en" sz="1400" b="1" i="1" dirty="0"/>
              <a:t>**If you are doing a summer school class or an online class- place in </a:t>
            </a:r>
          </a:p>
          <a:p>
            <a:pPr marL="0" lvl="0" indent="0" algn="l" rtl="0">
              <a:lnSpc>
                <a:spcPct val="95000"/>
              </a:lnSpc>
              <a:spcBef>
                <a:spcPts val="1400"/>
              </a:spcBef>
              <a:spcAft>
                <a:spcPts val="0"/>
              </a:spcAft>
              <a:buSzPts val="1500"/>
              <a:buNone/>
            </a:pPr>
            <a:r>
              <a:rPr lang="en" sz="1400" b="1" i="1" dirty="0"/>
              <a:t>year you plan to take the class.**</a:t>
            </a:r>
            <a:endParaRPr sz="1400" b="1" dirty="0"/>
          </a:p>
          <a:p>
            <a:pPr>
              <a:lnSpc>
                <a:spcPct val="95000"/>
              </a:lnSpc>
              <a:spcBef>
                <a:spcPts val="1400"/>
              </a:spcBef>
              <a:buSzPts val="1800"/>
            </a:pPr>
            <a:r>
              <a:rPr lang="en" sz="1400" b="1" dirty="0"/>
              <a:t>Once you have 22 credits entered, SAVE your work.</a:t>
            </a:r>
            <a:endParaRPr sz="1400" b="1" dirty="0"/>
          </a:p>
          <a:p>
            <a:pPr marL="0" lvl="0" indent="0" algn="l" rtl="0">
              <a:lnSpc>
                <a:spcPct val="95000"/>
              </a:lnSpc>
              <a:spcBef>
                <a:spcPts val="1400"/>
              </a:spcBef>
              <a:spcAft>
                <a:spcPts val="0"/>
              </a:spcAft>
              <a:buSzPts val="1800"/>
              <a:buNone/>
            </a:pPr>
            <a:endParaRPr sz="1100" dirty="0">
              <a:latin typeface="Arimo"/>
              <a:ea typeface="Arimo"/>
              <a:cs typeface="Arimo"/>
              <a:sym typeface="Arimo"/>
            </a:endParaRPr>
          </a:p>
          <a:p>
            <a:pPr marL="0" lvl="0" indent="0" algn="ctr" rtl="0">
              <a:lnSpc>
                <a:spcPct val="95000"/>
              </a:lnSpc>
              <a:spcBef>
                <a:spcPts val="1400"/>
              </a:spcBef>
              <a:spcAft>
                <a:spcPts val="0"/>
              </a:spcAft>
              <a:buSzPts val="1800"/>
              <a:buNone/>
            </a:pPr>
            <a:endParaRPr sz="1100" dirty="0">
              <a:latin typeface="Arimo"/>
              <a:ea typeface="Arimo"/>
              <a:cs typeface="Arimo"/>
              <a:sym typeface="Arimo"/>
            </a:endParaRPr>
          </a:p>
        </p:txBody>
      </p:sp>
      <p:pic>
        <p:nvPicPr>
          <p:cNvPr id="329" name="Google Shape;329;p52"/>
          <p:cNvPicPr preferRelativeResize="0"/>
          <p:nvPr/>
        </p:nvPicPr>
        <p:blipFill rotWithShape="1">
          <a:blip r:embed="rId3">
            <a:alphaModFix/>
          </a:blip>
          <a:srcRect/>
          <a:stretch/>
        </p:blipFill>
        <p:spPr>
          <a:xfrm>
            <a:off x="2571229" y="3706800"/>
            <a:ext cx="3878564" cy="1265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35" name="Google Shape;335;p53"/>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a:p>
        </p:txBody>
      </p:sp>
      <p:pic>
        <p:nvPicPr>
          <p:cNvPr id="336" name="Google Shape;336;p53"/>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02777B-4AB2-459E-B91C-A4A7EEB14CC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022727" y="-282134"/>
            <a:ext cx="2356171" cy="5262336"/>
          </a:xfrm>
          <a:prstGeom prst="rect">
            <a:avLst/>
          </a:prstGeom>
        </p:spPr>
      </p:pic>
      <p:sp>
        <p:nvSpPr>
          <p:cNvPr id="10" name="Rectangle 9">
            <a:extLst>
              <a:ext uri="{FF2B5EF4-FFF2-40B4-BE49-F238E27FC236}">
                <a16:creationId xmlns:a16="http://schemas.microsoft.com/office/drawing/2014/main" id="{056763A9-9672-4C59-A596-8570CDAF7CED}"/>
              </a:ext>
            </a:extLst>
          </p:cNvPr>
          <p:cNvSpPr/>
          <p:nvPr/>
        </p:nvSpPr>
        <p:spPr>
          <a:xfrm>
            <a:off x="0" y="127261"/>
            <a:ext cx="9144000" cy="65045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8AABB10-7ACD-40DB-BE1C-43DC9C4F11FF}"/>
              </a:ext>
            </a:extLst>
          </p:cNvPr>
          <p:cNvSpPr>
            <a:spLocks noGrp="1"/>
          </p:cNvSpPr>
          <p:nvPr>
            <p:ph type="ctrTitle"/>
          </p:nvPr>
        </p:nvSpPr>
        <p:spPr>
          <a:xfrm>
            <a:off x="423582" y="336259"/>
            <a:ext cx="6858000" cy="441452"/>
          </a:xfrm>
        </p:spPr>
        <p:txBody>
          <a:bodyPr>
            <a:noAutofit/>
          </a:bodyPr>
          <a:lstStyle/>
          <a:p>
            <a:pPr algn="l"/>
            <a:r>
              <a:rPr lang="en-US" sz="3375" b="1" dirty="0">
                <a:solidFill>
                  <a:schemeClr val="bg1"/>
                </a:solidFill>
                <a:latin typeface="+mn-lt"/>
              </a:rPr>
              <a:t>What is IMPACT?</a:t>
            </a:r>
            <a:endParaRPr lang="en-US" dirty="0">
              <a:solidFill>
                <a:schemeClr val="bg1"/>
              </a:solidFill>
            </a:endParaRPr>
          </a:p>
        </p:txBody>
      </p:sp>
      <p:pic>
        <p:nvPicPr>
          <p:cNvPr id="5" name="Picture 4">
            <a:extLst>
              <a:ext uri="{FF2B5EF4-FFF2-40B4-BE49-F238E27FC236}">
                <a16:creationId xmlns:a16="http://schemas.microsoft.com/office/drawing/2014/main" id="{D117A922-CD97-4A6C-8B46-496790EAF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806" y="556985"/>
            <a:ext cx="2253266" cy="1216500"/>
          </a:xfrm>
          <a:prstGeom prst="rect">
            <a:avLst/>
          </a:prstGeom>
        </p:spPr>
      </p:pic>
      <p:pic>
        <p:nvPicPr>
          <p:cNvPr id="9" name="Picture 8">
            <a:extLst>
              <a:ext uri="{FF2B5EF4-FFF2-40B4-BE49-F238E27FC236}">
                <a16:creationId xmlns:a16="http://schemas.microsoft.com/office/drawing/2014/main" id="{F15B52ED-30C8-42CE-9B81-A21B62D6E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529" y="3852077"/>
            <a:ext cx="1028120" cy="1054575"/>
          </a:xfrm>
          <a:prstGeom prst="rect">
            <a:avLst/>
          </a:prstGeom>
        </p:spPr>
      </p:pic>
      <p:sp>
        <p:nvSpPr>
          <p:cNvPr id="11" name="Rectangle 10">
            <a:extLst>
              <a:ext uri="{FF2B5EF4-FFF2-40B4-BE49-F238E27FC236}">
                <a16:creationId xmlns:a16="http://schemas.microsoft.com/office/drawing/2014/main" id="{E32AB1FF-7582-456D-A243-EB05FA6D2E91}"/>
              </a:ext>
            </a:extLst>
          </p:cNvPr>
          <p:cNvSpPr/>
          <p:nvPr/>
        </p:nvSpPr>
        <p:spPr>
          <a:xfrm>
            <a:off x="0" y="-10257"/>
            <a:ext cx="9144000" cy="137519"/>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CD5FF866-371F-BEAF-479E-CD73E0175556}"/>
              </a:ext>
            </a:extLst>
          </p:cNvPr>
          <p:cNvSpPr txBox="1"/>
          <p:nvPr/>
        </p:nvSpPr>
        <p:spPr>
          <a:xfrm>
            <a:off x="1860918" y="1010752"/>
            <a:ext cx="4694801"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dirty="0">
              <a:cs typeface="Calibri"/>
            </a:endParaRPr>
          </a:p>
          <a:p>
            <a:endParaRPr lang="en-US" sz="1350" dirty="0">
              <a:cs typeface="Calibri"/>
            </a:endParaRPr>
          </a:p>
        </p:txBody>
      </p:sp>
      <p:sp>
        <p:nvSpPr>
          <p:cNvPr id="17" name="TextBox 16">
            <a:extLst>
              <a:ext uri="{FF2B5EF4-FFF2-40B4-BE49-F238E27FC236}">
                <a16:creationId xmlns:a16="http://schemas.microsoft.com/office/drawing/2014/main" id="{03079DBC-7F7F-580D-9253-0B716048E1B3}"/>
              </a:ext>
            </a:extLst>
          </p:cNvPr>
          <p:cNvSpPr txBox="1"/>
          <p:nvPr/>
        </p:nvSpPr>
        <p:spPr>
          <a:xfrm>
            <a:off x="302281" y="4373628"/>
            <a:ext cx="290000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sp>
        <p:nvSpPr>
          <p:cNvPr id="19" name="TextBox 18">
            <a:extLst>
              <a:ext uri="{FF2B5EF4-FFF2-40B4-BE49-F238E27FC236}">
                <a16:creationId xmlns:a16="http://schemas.microsoft.com/office/drawing/2014/main" id="{6A0155C6-F207-B067-31A4-14CDFA50B809}"/>
              </a:ext>
            </a:extLst>
          </p:cNvPr>
          <p:cNvSpPr txBox="1"/>
          <p:nvPr/>
        </p:nvSpPr>
        <p:spPr>
          <a:xfrm>
            <a:off x="425083" y="1497237"/>
            <a:ext cx="4789264"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dirty="0">
              <a:cs typeface="Calibri"/>
            </a:endParaRPr>
          </a:p>
          <a:p>
            <a:endParaRPr lang="en-US" sz="1350" dirty="0">
              <a:cs typeface="Calibri"/>
            </a:endParaRPr>
          </a:p>
          <a:p>
            <a:endParaRPr lang="en-US" sz="1350" dirty="0">
              <a:cs typeface="Calibri"/>
            </a:endParaRPr>
          </a:p>
        </p:txBody>
      </p:sp>
      <p:sp>
        <p:nvSpPr>
          <p:cNvPr id="3" name="TextBox 2">
            <a:extLst>
              <a:ext uri="{FF2B5EF4-FFF2-40B4-BE49-F238E27FC236}">
                <a16:creationId xmlns:a16="http://schemas.microsoft.com/office/drawing/2014/main" id="{765AD62F-2AC9-2626-2E05-8E80238318C4}"/>
              </a:ext>
            </a:extLst>
          </p:cNvPr>
          <p:cNvSpPr txBox="1"/>
          <p:nvPr/>
        </p:nvSpPr>
        <p:spPr>
          <a:xfrm>
            <a:off x="420360" y="1124108"/>
            <a:ext cx="6125911" cy="39010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ea typeface="+mn-lt"/>
                <a:cs typeface="+mn-lt"/>
              </a:rPr>
              <a:t>IMPACT is a </a:t>
            </a:r>
            <a:r>
              <a:rPr lang="en-US" sz="1500" i="1" dirty="0">
                <a:ea typeface="+mn-lt"/>
                <a:cs typeface="+mn-lt"/>
              </a:rPr>
              <a:t>recognition </a:t>
            </a:r>
            <a:r>
              <a:rPr lang="en-US" sz="1500" dirty="0">
                <a:ea typeface="+mn-lt"/>
                <a:cs typeface="+mn-lt"/>
              </a:rPr>
              <a:t>program offered through Chandler Education Foundation with opportunities to apply for scholarship funding once qualifications are met.</a:t>
            </a:r>
          </a:p>
          <a:p>
            <a:endParaRPr lang="en-US" sz="1350" dirty="0">
              <a:ea typeface="+mn-lt"/>
              <a:cs typeface="+mn-lt"/>
            </a:endParaRPr>
          </a:p>
          <a:p>
            <a:r>
              <a:rPr lang="en-US" sz="1500" b="1" dirty="0">
                <a:ea typeface="+mn-lt"/>
                <a:cs typeface="+mn-lt"/>
              </a:rPr>
              <a:t>Students who enroll in the ICS program commit to:</a:t>
            </a:r>
          </a:p>
          <a:p>
            <a:endParaRPr lang="en-US" sz="1350" dirty="0">
              <a:ea typeface="+mn-lt"/>
              <a:cs typeface="+mn-lt"/>
            </a:endParaRPr>
          </a:p>
          <a:p>
            <a:pPr marL="628650" lvl="1" indent="-285750">
              <a:buFont typeface="Wingdings" panose="05000000000000000000" pitchFamily="2" charset="2"/>
              <a:buChar char="Ø"/>
            </a:pPr>
            <a:r>
              <a:rPr lang="en-US" sz="1350" b="1" dirty="0">
                <a:ea typeface="+mn-lt"/>
                <a:cs typeface="+mn-lt"/>
              </a:rPr>
              <a:t>3.4 or higher </a:t>
            </a:r>
            <a:r>
              <a:rPr lang="en-US" sz="1350" b="1" u="sng" dirty="0">
                <a:ea typeface="+mn-lt"/>
                <a:cs typeface="+mn-lt"/>
              </a:rPr>
              <a:t>cumulative </a:t>
            </a:r>
            <a:r>
              <a:rPr lang="en-US" sz="1350" b="1" dirty="0">
                <a:ea typeface="+mn-lt"/>
                <a:cs typeface="+mn-lt"/>
              </a:rPr>
              <a:t>GPA</a:t>
            </a:r>
            <a:r>
              <a:rPr lang="en-US" sz="1350" dirty="0">
                <a:ea typeface="+mn-lt"/>
                <a:cs typeface="+mn-lt"/>
              </a:rPr>
              <a:t> (assessed at the end of senior year)</a:t>
            </a:r>
          </a:p>
          <a:p>
            <a:pPr marL="628650" lvl="1" indent="-285750">
              <a:buFont typeface="Wingdings" panose="05000000000000000000" pitchFamily="2" charset="2"/>
              <a:buChar char="Ø"/>
            </a:pPr>
            <a:r>
              <a:rPr lang="en-US" sz="1350" b="1" dirty="0">
                <a:ea typeface="+mn-lt"/>
                <a:cs typeface="+mn-lt"/>
              </a:rPr>
              <a:t>95% or greater cumulative attendance</a:t>
            </a:r>
          </a:p>
          <a:p>
            <a:pPr marL="628650" lvl="1" indent="-285750">
              <a:buFont typeface="Wingdings" panose="05000000000000000000" pitchFamily="2" charset="2"/>
              <a:buChar char="Ø"/>
            </a:pPr>
            <a:r>
              <a:rPr lang="en-US" sz="1350" b="1" dirty="0">
                <a:ea typeface="+mn-lt"/>
                <a:cs typeface="+mn-lt"/>
              </a:rPr>
              <a:t>Completion of 100 hours of qualified community service.</a:t>
            </a:r>
            <a:r>
              <a:rPr lang="en-US" sz="1350" dirty="0">
                <a:ea typeface="+mn-lt"/>
                <a:cs typeface="+mn-lt"/>
              </a:rPr>
              <a:t> </a:t>
            </a:r>
          </a:p>
          <a:p>
            <a:pPr marL="628650" lvl="1" indent="-285750">
              <a:buFont typeface="Wingdings" panose="05000000000000000000" pitchFamily="2" charset="2"/>
              <a:buChar char="Ø"/>
            </a:pPr>
            <a:r>
              <a:rPr lang="en-US" sz="1350" b="1" dirty="0">
                <a:ea typeface="+mn-lt"/>
                <a:cs typeface="+mn-lt"/>
              </a:rPr>
              <a:t>You must opt in Freshman year </a:t>
            </a:r>
          </a:p>
          <a:p>
            <a:pPr marL="628650" lvl="1" indent="-285750">
              <a:buFont typeface="Wingdings" panose="05000000000000000000" pitchFamily="2" charset="2"/>
              <a:buChar char="Ø"/>
            </a:pPr>
            <a:r>
              <a:rPr lang="en-US" sz="1350" dirty="0">
                <a:ea typeface="+mn-lt"/>
                <a:cs typeface="+mn-lt"/>
              </a:rPr>
              <a:t>Hours must be submitted through Infinite Campus and approved by CEF.</a:t>
            </a:r>
          </a:p>
          <a:p>
            <a:pPr marL="628650" lvl="1" indent="-285750">
              <a:buFont typeface="Wingdings" panose="05000000000000000000" pitchFamily="2" charset="2"/>
              <a:buChar char="Ø"/>
            </a:pPr>
            <a:r>
              <a:rPr lang="en-US" sz="1350" b="1" dirty="0">
                <a:ea typeface="+mn-lt"/>
                <a:cs typeface="+mn-lt"/>
              </a:rPr>
              <a:t>Hours performed for the benefit of a religious organization are not eligible.</a:t>
            </a:r>
            <a:r>
              <a:rPr lang="en-US" sz="1350" dirty="0">
                <a:ea typeface="+mn-lt"/>
                <a:cs typeface="+mn-lt"/>
              </a:rPr>
              <a:t> Ex: Altar service, home visits for members, childcare, bible school/camp Service may be counted if an organization is performing an activity for the benefit of the greater community. Ex: food, clothing, or supply drive.</a:t>
            </a:r>
            <a:endParaRPr lang="en-US" sz="1350" dirty="0">
              <a:cs typeface="Calibri"/>
            </a:endParaRPr>
          </a:p>
          <a:p>
            <a:endParaRPr lang="en-US" sz="1350" dirty="0">
              <a:ea typeface="+mn-lt"/>
              <a:cs typeface="+mn-lt"/>
            </a:endParaRPr>
          </a:p>
        </p:txBody>
      </p:sp>
    </p:spTree>
    <p:extLst>
      <p:ext uri="{BB962C8B-B14F-4D97-AF65-F5344CB8AC3E}">
        <p14:creationId xmlns:p14="http://schemas.microsoft.com/office/powerpoint/2010/main" val="10541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02777B-4AB2-459E-B91C-A4A7EEB14CC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022727" y="-282134"/>
            <a:ext cx="2356171" cy="5262336"/>
          </a:xfrm>
          <a:prstGeom prst="rect">
            <a:avLst/>
          </a:prstGeom>
        </p:spPr>
      </p:pic>
      <p:sp>
        <p:nvSpPr>
          <p:cNvPr id="10" name="Rectangle 9">
            <a:extLst>
              <a:ext uri="{FF2B5EF4-FFF2-40B4-BE49-F238E27FC236}">
                <a16:creationId xmlns:a16="http://schemas.microsoft.com/office/drawing/2014/main" id="{056763A9-9672-4C59-A596-8570CDAF7CED}"/>
              </a:ext>
            </a:extLst>
          </p:cNvPr>
          <p:cNvSpPr/>
          <p:nvPr/>
        </p:nvSpPr>
        <p:spPr>
          <a:xfrm>
            <a:off x="0" y="127261"/>
            <a:ext cx="9144000" cy="65045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8AABB10-7ACD-40DB-BE1C-43DC9C4F11FF}"/>
              </a:ext>
            </a:extLst>
          </p:cNvPr>
          <p:cNvSpPr>
            <a:spLocks noGrp="1"/>
          </p:cNvSpPr>
          <p:nvPr>
            <p:ph type="ctrTitle"/>
          </p:nvPr>
        </p:nvSpPr>
        <p:spPr>
          <a:xfrm>
            <a:off x="423582" y="336259"/>
            <a:ext cx="6858000" cy="441452"/>
          </a:xfrm>
        </p:spPr>
        <p:txBody>
          <a:bodyPr>
            <a:noAutofit/>
          </a:bodyPr>
          <a:lstStyle/>
          <a:p>
            <a:pPr algn="l"/>
            <a:r>
              <a:rPr lang="en-US" sz="3375" b="1" dirty="0">
                <a:solidFill>
                  <a:schemeClr val="bg1"/>
                </a:solidFill>
                <a:latin typeface="+mn-lt"/>
              </a:rPr>
              <a:t>Opt-In During Freshman year</a:t>
            </a:r>
            <a:endParaRPr lang="en-US" dirty="0">
              <a:solidFill>
                <a:schemeClr val="bg1"/>
              </a:solidFill>
            </a:endParaRPr>
          </a:p>
        </p:txBody>
      </p:sp>
      <p:pic>
        <p:nvPicPr>
          <p:cNvPr id="5" name="Picture 4">
            <a:extLst>
              <a:ext uri="{FF2B5EF4-FFF2-40B4-BE49-F238E27FC236}">
                <a16:creationId xmlns:a16="http://schemas.microsoft.com/office/drawing/2014/main" id="{D117A922-CD97-4A6C-8B46-496790EAF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806" y="556985"/>
            <a:ext cx="2253266" cy="1216500"/>
          </a:xfrm>
          <a:prstGeom prst="rect">
            <a:avLst/>
          </a:prstGeom>
        </p:spPr>
      </p:pic>
      <p:pic>
        <p:nvPicPr>
          <p:cNvPr id="9" name="Picture 8">
            <a:extLst>
              <a:ext uri="{FF2B5EF4-FFF2-40B4-BE49-F238E27FC236}">
                <a16:creationId xmlns:a16="http://schemas.microsoft.com/office/drawing/2014/main" id="{F15B52ED-30C8-42CE-9B81-A21B62D6E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529" y="3852077"/>
            <a:ext cx="1028120" cy="1054575"/>
          </a:xfrm>
          <a:prstGeom prst="rect">
            <a:avLst/>
          </a:prstGeom>
        </p:spPr>
      </p:pic>
      <p:sp>
        <p:nvSpPr>
          <p:cNvPr id="11" name="Rectangle 10">
            <a:extLst>
              <a:ext uri="{FF2B5EF4-FFF2-40B4-BE49-F238E27FC236}">
                <a16:creationId xmlns:a16="http://schemas.microsoft.com/office/drawing/2014/main" id="{E32AB1FF-7582-456D-A243-EB05FA6D2E91}"/>
              </a:ext>
            </a:extLst>
          </p:cNvPr>
          <p:cNvSpPr/>
          <p:nvPr/>
        </p:nvSpPr>
        <p:spPr>
          <a:xfrm>
            <a:off x="0" y="-10257"/>
            <a:ext cx="9144000" cy="137519"/>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5">
            <a:extLst>
              <a:ext uri="{FF2B5EF4-FFF2-40B4-BE49-F238E27FC236}">
                <a16:creationId xmlns:a16="http://schemas.microsoft.com/office/drawing/2014/main" id="{B5B9330F-3C38-BC9D-1D79-FCD2293CA030}"/>
              </a:ext>
            </a:extLst>
          </p:cNvPr>
          <p:cNvPicPr>
            <a:picLocks noChangeAspect="1"/>
          </p:cNvPicPr>
          <p:nvPr/>
        </p:nvPicPr>
        <p:blipFill rotWithShape="1">
          <a:blip r:embed="rId5"/>
          <a:srcRect l="49957" t="26277" r="28596" b="26156"/>
          <a:stretch/>
        </p:blipFill>
        <p:spPr>
          <a:xfrm rot="5400000">
            <a:off x="2650627" y="2777678"/>
            <a:ext cx="1190570" cy="1848557"/>
          </a:xfrm>
          <a:prstGeom prst="rect">
            <a:avLst/>
          </a:prstGeom>
        </p:spPr>
      </p:pic>
      <p:pic>
        <p:nvPicPr>
          <p:cNvPr id="6" name="Picture 6" descr="Graphical user interface, application, table, Word&#10;&#10;Description automatically generated">
            <a:extLst>
              <a:ext uri="{FF2B5EF4-FFF2-40B4-BE49-F238E27FC236}">
                <a16:creationId xmlns:a16="http://schemas.microsoft.com/office/drawing/2014/main" id="{EE64F7B4-46BE-A1A2-8026-F128A938387C}"/>
              </a:ext>
            </a:extLst>
          </p:cNvPr>
          <p:cNvPicPr>
            <a:picLocks noChangeAspect="1"/>
          </p:cNvPicPr>
          <p:nvPr/>
        </p:nvPicPr>
        <p:blipFill rotWithShape="1">
          <a:blip r:embed="rId6"/>
          <a:srcRect l="5072" t="11902" r="78188" b="20356"/>
          <a:stretch/>
        </p:blipFill>
        <p:spPr>
          <a:xfrm>
            <a:off x="303227" y="1012523"/>
            <a:ext cx="1544168" cy="3695390"/>
          </a:xfrm>
          <a:prstGeom prst="rect">
            <a:avLst/>
          </a:prstGeom>
        </p:spPr>
      </p:pic>
      <p:sp>
        <p:nvSpPr>
          <p:cNvPr id="12" name="TextBox 11">
            <a:extLst>
              <a:ext uri="{FF2B5EF4-FFF2-40B4-BE49-F238E27FC236}">
                <a16:creationId xmlns:a16="http://schemas.microsoft.com/office/drawing/2014/main" id="{CD5FF866-371F-BEAF-479E-CD73E0175556}"/>
              </a:ext>
            </a:extLst>
          </p:cNvPr>
          <p:cNvSpPr txBox="1"/>
          <p:nvPr/>
        </p:nvSpPr>
        <p:spPr>
          <a:xfrm>
            <a:off x="1860918" y="1010752"/>
            <a:ext cx="4694801"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dirty="0">
              <a:cs typeface="Calibri"/>
            </a:endParaRPr>
          </a:p>
          <a:p>
            <a:endParaRPr lang="en-US" sz="1350" dirty="0">
              <a:cs typeface="Calibri"/>
            </a:endParaRPr>
          </a:p>
        </p:txBody>
      </p:sp>
      <p:sp>
        <p:nvSpPr>
          <p:cNvPr id="16" name="Arrow: Up 15">
            <a:extLst>
              <a:ext uri="{FF2B5EF4-FFF2-40B4-BE49-F238E27FC236}">
                <a16:creationId xmlns:a16="http://schemas.microsoft.com/office/drawing/2014/main" id="{9087CF75-1095-3D7A-A027-8782C392573A}"/>
              </a:ext>
            </a:extLst>
          </p:cNvPr>
          <p:cNvSpPr/>
          <p:nvPr/>
        </p:nvSpPr>
        <p:spPr>
          <a:xfrm rot="16200000">
            <a:off x="1325239" y="3711825"/>
            <a:ext cx="363682" cy="732086"/>
          </a:xfrm>
          <a:prstGeom prst="up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03079DBC-7F7F-580D-9253-0B716048E1B3}"/>
              </a:ext>
            </a:extLst>
          </p:cNvPr>
          <p:cNvSpPr txBox="1"/>
          <p:nvPr/>
        </p:nvSpPr>
        <p:spPr>
          <a:xfrm>
            <a:off x="302281" y="4373628"/>
            <a:ext cx="290000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sp>
        <p:nvSpPr>
          <p:cNvPr id="19" name="TextBox 18">
            <a:extLst>
              <a:ext uri="{FF2B5EF4-FFF2-40B4-BE49-F238E27FC236}">
                <a16:creationId xmlns:a16="http://schemas.microsoft.com/office/drawing/2014/main" id="{6A0155C6-F207-B067-31A4-14CDFA50B809}"/>
              </a:ext>
            </a:extLst>
          </p:cNvPr>
          <p:cNvSpPr txBox="1"/>
          <p:nvPr/>
        </p:nvSpPr>
        <p:spPr>
          <a:xfrm>
            <a:off x="2234046" y="1161893"/>
            <a:ext cx="4789264" cy="21467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ea typeface="+mn-lt"/>
                <a:cs typeface="+mn-lt"/>
              </a:rPr>
              <a:t>Step 1: Freshman logs into Infinite Campus account. </a:t>
            </a:r>
          </a:p>
          <a:p>
            <a:r>
              <a:rPr lang="en-US" sz="1350" dirty="0">
                <a:ea typeface="+mn-lt"/>
                <a:cs typeface="+mn-lt"/>
              </a:rPr>
              <a:t>Step 2: Select [More] on the bottom left of the screen.</a:t>
            </a:r>
          </a:p>
          <a:p>
            <a:r>
              <a:rPr lang="en-US" sz="1350" dirty="0">
                <a:cs typeface="Calibri"/>
              </a:rPr>
              <a:t>Step 3: Select </a:t>
            </a:r>
            <a:r>
              <a:rPr lang="en-US" sz="1350" dirty="0">
                <a:ea typeface="+mn-lt"/>
                <a:cs typeface="+mn-lt"/>
              </a:rPr>
              <a:t> [Impact Chandler Scholars] on the next menu.</a:t>
            </a:r>
          </a:p>
          <a:p>
            <a:r>
              <a:rPr lang="en-US" sz="1350" dirty="0">
                <a:ea typeface="+mn-lt"/>
                <a:cs typeface="+mn-lt"/>
              </a:rPr>
              <a:t>Step 4: sign in with your CUSD address and password</a:t>
            </a:r>
          </a:p>
          <a:p>
            <a:r>
              <a:rPr lang="en-US" sz="1350" dirty="0">
                <a:cs typeface="Calibri"/>
              </a:rPr>
              <a:t>Step 4: Complete Form and sign </a:t>
            </a:r>
          </a:p>
          <a:p>
            <a:r>
              <a:rPr lang="en-US" sz="1350" dirty="0">
                <a:cs typeface="Calibri"/>
              </a:rPr>
              <a:t>Step 5: Check school email for confirmation.</a:t>
            </a:r>
          </a:p>
          <a:p>
            <a:endParaRPr lang="en-US" sz="1350" dirty="0">
              <a:cs typeface="Calibri"/>
            </a:endParaRPr>
          </a:p>
          <a:p>
            <a:endParaRPr lang="en-US" sz="1350" dirty="0">
              <a:cs typeface="Calibri"/>
            </a:endParaRPr>
          </a:p>
          <a:p>
            <a:endParaRPr lang="en-US" sz="1350" dirty="0">
              <a:cs typeface="Calibri"/>
            </a:endParaRPr>
          </a:p>
        </p:txBody>
      </p:sp>
    </p:spTree>
    <p:extLst>
      <p:ext uri="{BB962C8B-B14F-4D97-AF65-F5344CB8AC3E}">
        <p14:creationId xmlns:p14="http://schemas.microsoft.com/office/powerpoint/2010/main" val="407082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508001" y="184638"/>
            <a:ext cx="6447501" cy="61546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1521B"/>
              </a:buClr>
              <a:buSzPts val="4100"/>
              <a:buFont typeface="Century Gothic"/>
              <a:buNone/>
            </a:pPr>
            <a:r>
              <a:rPr lang="en" sz="4100" dirty="0"/>
              <a:t>Agenda</a:t>
            </a:r>
            <a:endParaRPr sz="4100" dirty="0"/>
          </a:p>
        </p:txBody>
      </p:sp>
      <p:sp>
        <p:nvSpPr>
          <p:cNvPr id="154" name="Google Shape;154;p26"/>
          <p:cNvSpPr txBox="1">
            <a:spLocks noGrp="1"/>
          </p:cNvSpPr>
          <p:nvPr>
            <p:ph idx="1"/>
          </p:nvPr>
        </p:nvSpPr>
        <p:spPr>
          <a:xfrm>
            <a:off x="508001" y="704850"/>
            <a:ext cx="6447501" cy="4315558"/>
          </a:xfrm>
          <a:prstGeom prst="rect">
            <a:avLst/>
          </a:prstGeom>
          <a:noFill/>
          <a:ln>
            <a:noFill/>
          </a:ln>
        </p:spPr>
        <p:txBody>
          <a:bodyPr spcFirstLastPara="1" wrap="square" lIns="91425" tIns="45700" rIns="91425" bIns="45700" anchor="t" anchorCtr="0">
            <a:noAutofit/>
          </a:bodyPr>
          <a:lstStyle/>
          <a:p>
            <a:pPr marL="342900" lvl="0" indent="-228600" algn="l" rtl="0">
              <a:lnSpc>
                <a:spcPct val="95000"/>
              </a:lnSpc>
              <a:spcBef>
                <a:spcPts val="0"/>
              </a:spcBef>
              <a:spcAft>
                <a:spcPts val="0"/>
              </a:spcAft>
              <a:buSzPts val="1800"/>
              <a:buFont typeface="Arial"/>
              <a:buNone/>
            </a:pPr>
            <a:endParaRPr sz="1100" dirty="0"/>
          </a:p>
          <a:p>
            <a:pPr>
              <a:lnSpc>
                <a:spcPct val="95000"/>
              </a:lnSpc>
              <a:spcBef>
                <a:spcPts val="1400"/>
              </a:spcBef>
              <a:buSzPts val="1800"/>
            </a:pPr>
            <a:r>
              <a:rPr lang="en" sz="1600" b="1" dirty="0"/>
              <a:t>Officer Walker</a:t>
            </a:r>
          </a:p>
          <a:p>
            <a:pPr>
              <a:lnSpc>
                <a:spcPct val="95000"/>
              </a:lnSpc>
              <a:spcBef>
                <a:spcPts val="1400"/>
              </a:spcBef>
              <a:buSzPts val="1800"/>
            </a:pPr>
            <a:r>
              <a:rPr lang="en" sz="1600" b="1" dirty="0"/>
              <a:t>Intro to Counseling Team</a:t>
            </a:r>
          </a:p>
          <a:p>
            <a:pPr>
              <a:lnSpc>
                <a:spcPct val="95000"/>
              </a:lnSpc>
              <a:spcBef>
                <a:spcPts val="1400"/>
              </a:spcBef>
              <a:buSzPts val="1800"/>
            </a:pPr>
            <a:r>
              <a:rPr lang="en" sz="1600" b="1" dirty="0"/>
              <a:t>Counselor Contact Methods</a:t>
            </a:r>
            <a:endParaRPr sz="1600" b="1" dirty="0"/>
          </a:p>
          <a:p>
            <a:pPr>
              <a:lnSpc>
                <a:spcPct val="95000"/>
              </a:lnSpc>
              <a:spcBef>
                <a:spcPts val="1400"/>
              </a:spcBef>
              <a:buSzPts val="1800"/>
            </a:pPr>
            <a:r>
              <a:rPr lang="en" sz="1600" b="1" dirty="0"/>
              <a:t>Career Center</a:t>
            </a:r>
          </a:p>
          <a:p>
            <a:pPr>
              <a:lnSpc>
                <a:spcPct val="95000"/>
              </a:lnSpc>
              <a:spcBef>
                <a:spcPts val="1400"/>
              </a:spcBef>
              <a:buSzPts val="1800"/>
            </a:pPr>
            <a:r>
              <a:rPr lang="en" sz="1600" b="1" dirty="0"/>
              <a:t>Graduation/College </a:t>
            </a:r>
          </a:p>
          <a:p>
            <a:pPr marL="0" lvl="0" indent="0" algn="l" rtl="0">
              <a:lnSpc>
                <a:spcPct val="95000"/>
              </a:lnSpc>
              <a:spcBef>
                <a:spcPts val="1400"/>
              </a:spcBef>
              <a:spcAft>
                <a:spcPts val="0"/>
              </a:spcAft>
              <a:buSzPts val="1800"/>
              <a:buNone/>
            </a:pPr>
            <a:r>
              <a:rPr lang="en" sz="1600" b="1" dirty="0"/>
              <a:t>	Requirements </a:t>
            </a:r>
            <a:endParaRPr sz="1600" b="1" dirty="0"/>
          </a:p>
          <a:p>
            <a:pPr>
              <a:lnSpc>
                <a:spcPct val="95000"/>
              </a:lnSpc>
              <a:spcBef>
                <a:spcPts val="1400"/>
              </a:spcBef>
              <a:buSzPts val="1800"/>
            </a:pPr>
            <a:r>
              <a:rPr lang="en" sz="1600" b="1" dirty="0"/>
              <a:t>4 Year Plan</a:t>
            </a:r>
            <a:endParaRPr sz="1600" b="1" dirty="0"/>
          </a:p>
          <a:p>
            <a:pPr marL="330200" indent="-285750">
              <a:lnSpc>
                <a:spcPct val="95000"/>
              </a:lnSpc>
              <a:spcBef>
                <a:spcPts val="1400"/>
              </a:spcBef>
              <a:buSzPts val="1100"/>
            </a:pPr>
            <a:r>
              <a:rPr lang="en" sz="1600" b="1" dirty="0"/>
              <a:t>Impact Chandler Scholars</a:t>
            </a:r>
          </a:p>
          <a:p>
            <a:pPr marL="330200" indent="-285750">
              <a:lnSpc>
                <a:spcPct val="95000"/>
              </a:lnSpc>
              <a:spcBef>
                <a:spcPts val="1400"/>
              </a:spcBef>
              <a:buSzPts val="1100"/>
            </a:pPr>
            <a:r>
              <a:rPr lang="en" sz="1600" b="1" dirty="0"/>
              <a:t>AZ Future Career Cluster Inventory</a:t>
            </a:r>
            <a:endParaRPr lang="en" sz="1100" b="1" dirty="0"/>
          </a:p>
          <a:p>
            <a:pPr marL="330200" indent="-285750">
              <a:lnSpc>
                <a:spcPct val="95000"/>
              </a:lnSpc>
              <a:spcBef>
                <a:spcPts val="1400"/>
              </a:spcBef>
              <a:buSzPts val="1100"/>
            </a:pPr>
            <a:r>
              <a:rPr lang="en-US" sz="1600" b="1" dirty="0"/>
              <a:t>Personal / Emotional Support </a:t>
            </a:r>
          </a:p>
        </p:txBody>
      </p:sp>
      <p:pic>
        <p:nvPicPr>
          <p:cNvPr id="155" name="Google Shape;155;p26"/>
          <p:cNvPicPr preferRelativeResize="0"/>
          <p:nvPr/>
        </p:nvPicPr>
        <p:blipFill rotWithShape="1">
          <a:blip r:embed="rId3">
            <a:alphaModFix/>
          </a:blip>
          <a:srcRect/>
          <a:stretch/>
        </p:blipFill>
        <p:spPr>
          <a:xfrm>
            <a:off x="4103920" y="1314450"/>
            <a:ext cx="3309418" cy="2514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02777B-4AB2-459E-B91C-A4A7EEB14CC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022727" y="-282134"/>
            <a:ext cx="2356171" cy="5262336"/>
          </a:xfrm>
          <a:prstGeom prst="rect">
            <a:avLst/>
          </a:prstGeom>
        </p:spPr>
      </p:pic>
      <p:sp>
        <p:nvSpPr>
          <p:cNvPr id="10" name="Rectangle 9">
            <a:extLst>
              <a:ext uri="{FF2B5EF4-FFF2-40B4-BE49-F238E27FC236}">
                <a16:creationId xmlns:a16="http://schemas.microsoft.com/office/drawing/2014/main" id="{056763A9-9672-4C59-A596-8570CDAF7CED}"/>
              </a:ext>
            </a:extLst>
          </p:cNvPr>
          <p:cNvSpPr/>
          <p:nvPr/>
        </p:nvSpPr>
        <p:spPr>
          <a:xfrm>
            <a:off x="0" y="127261"/>
            <a:ext cx="9144000" cy="65045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8AABB10-7ACD-40DB-BE1C-43DC9C4F11FF}"/>
              </a:ext>
            </a:extLst>
          </p:cNvPr>
          <p:cNvSpPr>
            <a:spLocks noGrp="1"/>
          </p:cNvSpPr>
          <p:nvPr>
            <p:ph type="ctrTitle"/>
          </p:nvPr>
        </p:nvSpPr>
        <p:spPr>
          <a:xfrm>
            <a:off x="92962" y="336259"/>
            <a:ext cx="8671685" cy="441452"/>
          </a:xfrm>
        </p:spPr>
        <p:txBody>
          <a:bodyPr>
            <a:noAutofit/>
          </a:bodyPr>
          <a:lstStyle/>
          <a:p>
            <a:pPr algn="l"/>
            <a:r>
              <a:rPr lang="en-US" sz="3375" b="1" dirty="0">
                <a:solidFill>
                  <a:schemeClr val="bg1"/>
                </a:solidFill>
                <a:latin typeface="+mn-lt"/>
              </a:rPr>
              <a:t>Submit Hours</a:t>
            </a:r>
            <a:endParaRPr lang="en-US" dirty="0">
              <a:solidFill>
                <a:schemeClr val="bg1"/>
              </a:solidFill>
            </a:endParaRPr>
          </a:p>
        </p:txBody>
      </p:sp>
      <p:pic>
        <p:nvPicPr>
          <p:cNvPr id="5" name="Picture 4">
            <a:extLst>
              <a:ext uri="{FF2B5EF4-FFF2-40B4-BE49-F238E27FC236}">
                <a16:creationId xmlns:a16="http://schemas.microsoft.com/office/drawing/2014/main" id="{D117A922-CD97-4A6C-8B46-496790EAF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806" y="556985"/>
            <a:ext cx="2253266" cy="1216500"/>
          </a:xfrm>
          <a:prstGeom prst="rect">
            <a:avLst/>
          </a:prstGeom>
        </p:spPr>
      </p:pic>
      <p:pic>
        <p:nvPicPr>
          <p:cNvPr id="9" name="Picture 8">
            <a:extLst>
              <a:ext uri="{FF2B5EF4-FFF2-40B4-BE49-F238E27FC236}">
                <a16:creationId xmlns:a16="http://schemas.microsoft.com/office/drawing/2014/main" id="{F15B52ED-30C8-42CE-9B81-A21B62D6E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529" y="3852077"/>
            <a:ext cx="1028120" cy="1054575"/>
          </a:xfrm>
          <a:prstGeom prst="rect">
            <a:avLst/>
          </a:prstGeom>
        </p:spPr>
      </p:pic>
      <p:pic>
        <p:nvPicPr>
          <p:cNvPr id="3" name="Picture 3" descr="Graphical user interface, text, application, email&#10;&#10;Description automatically generated">
            <a:extLst>
              <a:ext uri="{FF2B5EF4-FFF2-40B4-BE49-F238E27FC236}">
                <a16:creationId xmlns:a16="http://schemas.microsoft.com/office/drawing/2014/main" id="{2753CE56-276A-8FC3-0FC5-07F0C715C782}"/>
              </a:ext>
            </a:extLst>
          </p:cNvPr>
          <p:cNvPicPr>
            <a:picLocks noChangeAspect="1"/>
          </p:cNvPicPr>
          <p:nvPr/>
        </p:nvPicPr>
        <p:blipFill rotWithShape="1">
          <a:blip r:embed="rId5"/>
          <a:srcRect l="14769" t="11995" r="17461" b="8201"/>
          <a:stretch/>
        </p:blipFill>
        <p:spPr>
          <a:xfrm>
            <a:off x="2546717" y="1291311"/>
            <a:ext cx="4101636" cy="3042652"/>
          </a:xfrm>
          <a:prstGeom prst="rect">
            <a:avLst/>
          </a:prstGeom>
        </p:spPr>
      </p:pic>
      <p:sp>
        <p:nvSpPr>
          <p:cNvPr id="11" name="Rectangle 10">
            <a:extLst>
              <a:ext uri="{FF2B5EF4-FFF2-40B4-BE49-F238E27FC236}">
                <a16:creationId xmlns:a16="http://schemas.microsoft.com/office/drawing/2014/main" id="{E32AB1FF-7582-456D-A243-EB05FA6D2E91}"/>
              </a:ext>
            </a:extLst>
          </p:cNvPr>
          <p:cNvSpPr/>
          <p:nvPr/>
        </p:nvSpPr>
        <p:spPr>
          <a:xfrm>
            <a:off x="0" y="-10257"/>
            <a:ext cx="9144000" cy="137519"/>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CD5FF866-371F-BEAF-479E-CD73E0175556}"/>
              </a:ext>
            </a:extLst>
          </p:cNvPr>
          <p:cNvSpPr txBox="1"/>
          <p:nvPr/>
        </p:nvSpPr>
        <p:spPr>
          <a:xfrm>
            <a:off x="1860918" y="1010752"/>
            <a:ext cx="4694801"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dirty="0">
              <a:cs typeface="Calibri"/>
            </a:endParaRPr>
          </a:p>
          <a:p>
            <a:endParaRPr lang="en-US" sz="1350" dirty="0">
              <a:cs typeface="Calibri"/>
            </a:endParaRPr>
          </a:p>
        </p:txBody>
      </p:sp>
      <p:sp>
        <p:nvSpPr>
          <p:cNvPr id="17" name="TextBox 16">
            <a:extLst>
              <a:ext uri="{FF2B5EF4-FFF2-40B4-BE49-F238E27FC236}">
                <a16:creationId xmlns:a16="http://schemas.microsoft.com/office/drawing/2014/main" id="{03079DBC-7F7F-580D-9253-0B716048E1B3}"/>
              </a:ext>
            </a:extLst>
          </p:cNvPr>
          <p:cNvSpPr txBox="1"/>
          <p:nvPr/>
        </p:nvSpPr>
        <p:spPr>
          <a:xfrm>
            <a:off x="302281" y="4373628"/>
            <a:ext cx="290000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p>
        </p:txBody>
      </p:sp>
      <p:sp>
        <p:nvSpPr>
          <p:cNvPr id="19" name="TextBox 18">
            <a:extLst>
              <a:ext uri="{FF2B5EF4-FFF2-40B4-BE49-F238E27FC236}">
                <a16:creationId xmlns:a16="http://schemas.microsoft.com/office/drawing/2014/main" id="{6A0155C6-F207-B067-31A4-14CDFA50B809}"/>
              </a:ext>
            </a:extLst>
          </p:cNvPr>
          <p:cNvSpPr txBox="1"/>
          <p:nvPr/>
        </p:nvSpPr>
        <p:spPr>
          <a:xfrm>
            <a:off x="425083" y="1497237"/>
            <a:ext cx="4789264"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dirty="0">
              <a:cs typeface="Calibri"/>
            </a:endParaRPr>
          </a:p>
          <a:p>
            <a:endParaRPr lang="en-US" sz="1350" dirty="0">
              <a:cs typeface="Calibri"/>
            </a:endParaRPr>
          </a:p>
          <a:p>
            <a:endParaRPr lang="en-US" sz="1350" dirty="0">
              <a:cs typeface="Calibri"/>
            </a:endParaRPr>
          </a:p>
        </p:txBody>
      </p:sp>
      <p:sp>
        <p:nvSpPr>
          <p:cNvPr id="4" name="TextBox 3">
            <a:extLst>
              <a:ext uri="{FF2B5EF4-FFF2-40B4-BE49-F238E27FC236}">
                <a16:creationId xmlns:a16="http://schemas.microsoft.com/office/drawing/2014/main" id="{917788C1-C063-053B-228A-4BA42B121E07}"/>
              </a:ext>
            </a:extLst>
          </p:cNvPr>
          <p:cNvSpPr txBox="1"/>
          <p:nvPr/>
        </p:nvSpPr>
        <p:spPr>
          <a:xfrm>
            <a:off x="226710" y="1199678"/>
            <a:ext cx="2314339" cy="318548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Arial"/>
              <a:buChar char="•"/>
            </a:pPr>
            <a:r>
              <a:rPr lang="en-US" sz="1350" dirty="0">
                <a:cs typeface="Calibri"/>
              </a:rPr>
              <a:t>Use the SAME link used to opt into IMPACT in Infinite Campus.</a:t>
            </a:r>
            <a:endParaRPr lang="en-US" sz="1350" dirty="0"/>
          </a:p>
          <a:p>
            <a:endParaRPr lang="en-US" sz="1350" dirty="0">
              <a:cs typeface="Calibri"/>
            </a:endParaRPr>
          </a:p>
          <a:p>
            <a:pPr marL="214313" indent="-214313">
              <a:buFont typeface="Arial"/>
              <a:buChar char="•"/>
            </a:pPr>
            <a:r>
              <a:rPr lang="en-US" sz="1350" dirty="0">
                <a:cs typeface="Calibri"/>
              </a:rPr>
              <a:t>Submit once for multiple dates of service at the same location. </a:t>
            </a:r>
          </a:p>
          <a:p>
            <a:endParaRPr lang="en-US" sz="1350" dirty="0">
              <a:cs typeface="Calibri"/>
            </a:endParaRPr>
          </a:p>
          <a:p>
            <a:pPr marL="214313" indent="-214313">
              <a:buFont typeface="Arial"/>
              <a:buChar char="•"/>
            </a:pPr>
            <a:r>
              <a:rPr lang="en-US" sz="1350" dirty="0">
                <a:cs typeface="Calibri"/>
              </a:rPr>
              <a:t>Check within 2 weeks to confirm hours were approved.</a:t>
            </a:r>
          </a:p>
          <a:p>
            <a:pPr marL="214313" indent="-214313">
              <a:buFont typeface="Arial"/>
              <a:buChar char="•"/>
            </a:pPr>
            <a:endParaRPr lang="en-US" sz="1350" dirty="0">
              <a:cs typeface="Calibri"/>
            </a:endParaRPr>
          </a:p>
          <a:p>
            <a:pPr marL="214313" indent="-214313">
              <a:buFont typeface="Arial"/>
              <a:buChar char="•"/>
            </a:pPr>
            <a:r>
              <a:rPr lang="en-US" sz="1350" dirty="0">
                <a:cs typeface="Calibri"/>
              </a:rPr>
              <a:t>Eligible hours from 1st day of freshman year.</a:t>
            </a:r>
          </a:p>
          <a:p>
            <a:endParaRPr lang="en-US" sz="1350" dirty="0">
              <a:cs typeface="Calibri"/>
            </a:endParaRPr>
          </a:p>
        </p:txBody>
      </p:sp>
      <p:sp>
        <p:nvSpPr>
          <p:cNvPr id="6" name="Minus Sign 5">
            <a:extLst>
              <a:ext uri="{FF2B5EF4-FFF2-40B4-BE49-F238E27FC236}">
                <a16:creationId xmlns:a16="http://schemas.microsoft.com/office/drawing/2014/main" id="{3C720930-F81C-80F5-0FBC-0886132AFC8F}"/>
              </a:ext>
            </a:extLst>
          </p:cNvPr>
          <p:cNvSpPr/>
          <p:nvPr/>
        </p:nvSpPr>
        <p:spPr>
          <a:xfrm>
            <a:off x="3939512" y="2813043"/>
            <a:ext cx="684855" cy="68485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Minus Sign 6">
            <a:extLst>
              <a:ext uri="{FF2B5EF4-FFF2-40B4-BE49-F238E27FC236}">
                <a16:creationId xmlns:a16="http://schemas.microsoft.com/office/drawing/2014/main" id="{326CC268-E6A8-7A25-6841-2D240FF2BD12}"/>
              </a:ext>
            </a:extLst>
          </p:cNvPr>
          <p:cNvSpPr/>
          <p:nvPr/>
        </p:nvSpPr>
        <p:spPr>
          <a:xfrm>
            <a:off x="3750587" y="3053924"/>
            <a:ext cx="2092350" cy="68485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082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EB99-1F7B-6CCE-A8A1-7B53D8552FC0}"/>
              </a:ext>
            </a:extLst>
          </p:cNvPr>
          <p:cNvSpPr>
            <a:spLocks noGrp="1"/>
          </p:cNvSpPr>
          <p:nvPr>
            <p:ph type="title"/>
          </p:nvPr>
        </p:nvSpPr>
        <p:spPr>
          <a:xfrm>
            <a:off x="508001" y="514350"/>
            <a:ext cx="6447501" cy="885825"/>
          </a:xfrm>
        </p:spPr>
        <p:txBody>
          <a:bodyPr>
            <a:normAutofit fontScale="90000"/>
          </a:bodyPr>
          <a:lstStyle/>
          <a:p>
            <a:r>
              <a:rPr lang="en-US" sz="4000" b="1" u="sng" dirty="0"/>
              <a:t>My Future AZ Instructions </a:t>
            </a:r>
            <a:br>
              <a:rPr lang="en-US" dirty="0"/>
            </a:br>
            <a:br>
              <a:rPr lang="en-US" b="1" dirty="0"/>
            </a:br>
            <a:r>
              <a:rPr lang="en-US" sz="2200" b="1" dirty="0"/>
              <a:t>1. Log into IC using your GSE login </a:t>
            </a:r>
            <a:br>
              <a:rPr lang="en-US" sz="2200" b="1" dirty="0"/>
            </a:br>
            <a:r>
              <a:rPr lang="en-US" sz="2200" b="1" dirty="0"/>
              <a:t>2. Then you select CLEVER under MORE</a:t>
            </a:r>
            <a:br>
              <a:rPr lang="en-US" sz="2200" b="1" dirty="0"/>
            </a:br>
            <a:r>
              <a:rPr lang="en-US" sz="2200" b="1" dirty="0"/>
              <a:t>3. Login to Clever with your GSE login</a:t>
            </a:r>
            <a:br>
              <a:rPr lang="en-US" sz="2200" b="1" dirty="0"/>
            </a:br>
            <a:r>
              <a:rPr lang="en-US" sz="2200" b="1" dirty="0"/>
              <a:t>4. Go down to helpful links to My Future AZ</a:t>
            </a:r>
            <a:br>
              <a:rPr lang="en-US" sz="2200" b="1" dirty="0"/>
            </a:br>
            <a:br>
              <a:rPr lang="en-US" b="1" dirty="0"/>
            </a:br>
            <a:br>
              <a:rPr lang="en-US" b="1" dirty="0"/>
            </a:br>
            <a:br>
              <a:rPr lang="en-US" b="1" dirty="0"/>
            </a:br>
            <a:r>
              <a:rPr lang="en-US" b="1" dirty="0"/>
              <a:t>	</a:t>
            </a:r>
            <a:br>
              <a:rPr lang="en-US" b="1" dirty="0"/>
            </a:br>
            <a:endParaRPr lang="en-US" b="1" dirty="0"/>
          </a:p>
        </p:txBody>
      </p:sp>
      <p:sp>
        <p:nvSpPr>
          <p:cNvPr id="3" name="Freeform 7">
            <a:extLst>
              <a:ext uri="{FF2B5EF4-FFF2-40B4-BE49-F238E27FC236}">
                <a16:creationId xmlns:a16="http://schemas.microsoft.com/office/drawing/2014/main" id="{8786351D-4811-5FE8-C3AB-2B0ED82C2EFF}"/>
              </a:ext>
            </a:extLst>
          </p:cNvPr>
          <p:cNvSpPr/>
          <p:nvPr/>
        </p:nvSpPr>
        <p:spPr>
          <a:xfrm>
            <a:off x="4988739" y="7419975"/>
            <a:ext cx="2707461" cy="2550898"/>
          </a:xfrm>
          <a:custGeom>
            <a:avLst/>
            <a:gdLst/>
            <a:ahLst/>
            <a:cxnLst/>
            <a:rect l="l" t="t" r="r" b="b"/>
            <a:pathLst>
              <a:path w="7062065" h="5715222">
                <a:moveTo>
                  <a:pt x="0" y="0"/>
                </a:moveTo>
                <a:lnTo>
                  <a:pt x="7062065" y="0"/>
                </a:lnTo>
                <a:lnTo>
                  <a:pt x="7062065" y="5715222"/>
                </a:lnTo>
                <a:lnTo>
                  <a:pt x="0" y="5715222"/>
                </a:lnTo>
                <a:lnTo>
                  <a:pt x="0" y="0"/>
                </a:lnTo>
                <a:close/>
              </a:path>
            </a:pathLst>
          </a:custGeom>
          <a:blipFill>
            <a:blip r:embed="rId2"/>
            <a:stretch>
              <a:fillRect/>
            </a:stretch>
          </a:blipFill>
        </p:spPr>
        <p:txBody>
          <a:bodyPr/>
          <a:lstStyle/>
          <a:p>
            <a:endParaRPr lang="en-US"/>
          </a:p>
        </p:txBody>
      </p:sp>
      <p:sp>
        <p:nvSpPr>
          <p:cNvPr id="4" name="Freeform 7">
            <a:extLst>
              <a:ext uri="{FF2B5EF4-FFF2-40B4-BE49-F238E27FC236}">
                <a16:creationId xmlns:a16="http://schemas.microsoft.com/office/drawing/2014/main" id="{C0D25438-1657-CD2A-F865-10015ED5CBE6}"/>
              </a:ext>
            </a:extLst>
          </p:cNvPr>
          <p:cNvSpPr/>
          <p:nvPr/>
        </p:nvSpPr>
        <p:spPr>
          <a:xfrm>
            <a:off x="5979338" y="1173377"/>
            <a:ext cx="2831287" cy="3455773"/>
          </a:xfrm>
          <a:custGeom>
            <a:avLst/>
            <a:gdLst/>
            <a:ahLst/>
            <a:cxnLst/>
            <a:rect l="l" t="t" r="r" b="b"/>
            <a:pathLst>
              <a:path w="7062065" h="5715222">
                <a:moveTo>
                  <a:pt x="0" y="0"/>
                </a:moveTo>
                <a:lnTo>
                  <a:pt x="7062065" y="0"/>
                </a:lnTo>
                <a:lnTo>
                  <a:pt x="7062065" y="5715222"/>
                </a:lnTo>
                <a:lnTo>
                  <a:pt x="0" y="5715222"/>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22353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358" y="750130"/>
            <a:ext cx="3701791" cy="3643241"/>
          </a:xfrm>
          <a:custGeom>
            <a:avLst/>
            <a:gdLst/>
            <a:ahLst/>
            <a:cxnLst/>
            <a:rect l="l" t="t" r="r" b="b"/>
            <a:pathLst>
              <a:path w="4882259" h="7286481">
                <a:moveTo>
                  <a:pt x="0" y="0"/>
                </a:moveTo>
                <a:lnTo>
                  <a:pt x="4882258" y="0"/>
                </a:lnTo>
                <a:lnTo>
                  <a:pt x="4882258" y="7286482"/>
                </a:lnTo>
                <a:lnTo>
                  <a:pt x="0" y="7286482"/>
                </a:lnTo>
                <a:lnTo>
                  <a:pt x="0" y="0"/>
                </a:lnTo>
                <a:close/>
              </a:path>
            </a:pathLst>
          </a:custGeom>
          <a:blipFill>
            <a:blip r:embed="rId3"/>
            <a:stretch>
              <a:fillRect/>
            </a:stretch>
          </a:blipFill>
        </p:spPr>
        <p:txBody>
          <a:bodyPr/>
          <a:lstStyle/>
          <a:p>
            <a:endParaRPr lang="en-US" sz="900"/>
          </a:p>
        </p:txBody>
      </p:sp>
      <p:sp>
        <p:nvSpPr>
          <p:cNvPr id="6" name="TextBox 6"/>
          <p:cNvSpPr txBox="1"/>
          <p:nvPr/>
        </p:nvSpPr>
        <p:spPr>
          <a:xfrm>
            <a:off x="165359" y="176140"/>
            <a:ext cx="4824010" cy="551433"/>
          </a:xfrm>
          <a:prstGeom prst="rect">
            <a:avLst/>
          </a:prstGeom>
        </p:spPr>
        <p:txBody>
          <a:bodyPr lIns="0" tIns="0" rIns="0" bIns="0" rtlCol="0" anchor="t">
            <a:spAutoFit/>
          </a:bodyPr>
          <a:lstStyle/>
          <a:p>
            <a:pPr marL="0" lvl="1">
              <a:lnSpc>
                <a:spcPts val="4320"/>
              </a:lnSpc>
            </a:pPr>
            <a:r>
              <a:rPr lang="en-US" sz="4000" spc="-184" dirty="0">
                <a:latin typeface="Raleway Medium"/>
                <a:ea typeface="Raleway Medium"/>
                <a:cs typeface="Raleway Medium"/>
                <a:sym typeface="Raleway Medium"/>
              </a:rPr>
              <a:t>LET’S GET TO WORK!</a:t>
            </a:r>
          </a:p>
        </p:txBody>
      </p:sp>
      <p:sp>
        <p:nvSpPr>
          <p:cNvPr id="7" name="TextBox 7"/>
          <p:cNvSpPr txBox="1"/>
          <p:nvPr/>
        </p:nvSpPr>
        <p:spPr>
          <a:xfrm>
            <a:off x="3933825" y="1496439"/>
            <a:ext cx="3581400" cy="2398092"/>
          </a:xfrm>
          <a:prstGeom prst="rect">
            <a:avLst/>
          </a:prstGeom>
        </p:spPr>
        <p:txBody>
          <a:bodyPr wrap="square" lIns="0" tIns="0" rIns="0" bIns="0" rtlCol="0" anchor="t">
            <a:spAutoFit/>
          </a:bodyPr>
          <a:lstStyle/>
          <a:p>
            <a:pPr algn="ctr">
              <a:lnSpc>
                <a:spcPts val="2698"/>
              </a:lnSpc>
            </a:pPr>
            <a:r>
              <a:rPr lang="en-US" sz="1400" dirty="0">
                <a:latin typeface="Open Sans Bold"/>
                <a:ea typeface="Open Sans Bold"/>
                <a:cs typeface="Open Sans Bold"/>
                <a:sym typeface="Open Sans Bold"/>
              </a:rPr>
              <a:t>You will see this when you first log in </a:t>
            </a:r>
          </a:p>
          <a:p>
            <a:pPr>
              <a:lnSpc>
                <a:spcPts val="1574"/>
              </a:lnSpc>
            </a:pPr>
            <a:r>
              <a:rPr lang="en-US" sz="1400" u="sng" dirty="0">
                <a:latin typeface="Open Sans Bold"/>
                <a:ea typeface="Open Sans Bold"/>
                <a:cs typeface="Open Sans Bold"/>
                <a:sym typeface="Open Sans Bold"/>
              </a:rPr>
              <a:t>Account Retrieval Email</a:t>
            </a:r>
            <a:r>
              <a:rPr lang="en-US" sz="1400" dirty="0">
                <a:latin typeface="Open Sans Bold"/>
                <a:ea typeface="Open Sans Bold"/>
                <a:cs typeface="Open Sans Bold"/>
                <a:sym typeface="Open Sans Bold"/>
              </a:rPr>
              <a:t>: </a:t>
            </a:r>
            <a:r>
              <a:rPr lang="en-US" sz="1400" b="1" dirty="0">
                <a:latin typeface="Open Sans"/>
                <a:ea typeface="Open Sans"/>
                <a:cs typeface="Open Sans"/>
                <a:sym typeface="Open Sans"/>
              </a:rPr>
              <a:t>Use your personal email if you have one, otherwise, leave this BLANK .  DO NOT USE YOUR GSE email account!</a:t>
            </a:r>
          </a:p>
          <a:p>
            <a:pPr>
              <a:lnSpc>
                <a:spcPts val="1574"/>
              </a:lnSpc>
            </a:pPr>
            <a:r>
              <a:rPr lang="en-US" sz="1400" u="sng" dirty="0" err="1">
                <a:latin typeface="Open Sans Bold"/>
                <a:ea typeface="Open Sans Bold"/>
                <a:cs typeface="Open Sans Bold"/>
                <a:sym typeface="Open Sans Bold"/>
              </a:rPr>
              <a:t>Zipcode</a:t>
            </a:r>
            <a:r>
              <a:rPr lang="en-US" sz="1400" dirty="0">
                <a:latin typeface="Open Sans Bold"/>
                <a:ea typeface="Open Sans Bold"/>
                <a:cs typeface="Open Sans Bold"/>
                <a:sym typeface="Open Sans Bold"/>
              </a:rPr>
              <a:t>: </a:t>
            </a:r>
            <a:r>
              <a:rPr lang="en-US" sz="1400" dirty="0">
                <a:latin typeface="Open Sans"/>
                <a:ea typeface="Open Sans"/>
                <a:cs typeface="Open Sans"/>
                <a:sym typeface="Open Sans"/>
              </a:rPr>
              <a:t>Your personal zip code</a:t>
            </a:r>
          </a:p>
          <a:p>
            <a:pPr>
              <a:lnSpc>
                <a:spcPts val="1574"/>
              </a:lnSpc>
            </a:pPr>
            <a:r>
              <a:rPr lang="en-US" sz="1400" u="sng" dirty="0">
                <a:latin typeface="Open Sans Bold"/>
                <a:ea typeface="Open Sans Bold"/>
                <a:cs typeface="Open Sans Bold"/>
                <a:sym typeface="Open Sans Bold"/>
              </a:rPr>
              <a:t>Grade Level</a:t>
            </a:r>
            <a:r>
              <a:rPr lang="en-US" sz="1400" dirty="0">
                <a:latin typeface="Open Sans Bold"/>
                <a:ea typeface="Open Sans Bold"/>
                <a:cs typeface="Open Sans Bold"/>
                <a:sym typeface="Open Sans Bold"/>
              </a:rPr>
              <a:t>: </a:t>
            </a:r>
            <a:r>
              <a:rPr lang="en-US" sz="1400" dirty="0">
                <a:latin typeface="Open Sans"/>
                <a:ea typeface="Open Sans"/>
                <a:cs typeface="Open Sans"/>
                <a:sym typeface="Open Sans"/>
              </a:rPr>
              <a:t>current grade</a:t>
            </a:r>
          </a:p>
          <a:p>
            <a:pPr>
              <a:lnSpc>
                <a:spcPts val="1574"/>
              </a:lnSpc>
            </a:pPr>
            <a:r>
              <a:rPr lang="en-US" sz="1400" u="sng" dirty="0">
                <a:latin typeface="Open Sans Bold"/>
                <a:ea typeface="Open Sans Bold"/>
                <a:cs typeface="Open Sans Bold"/>
                <a:sym typeface="Open Sans Bold"/>
              </a:rPr>
              <a:t>Birth Date</a:t>
            </a:r>
            <a:r>
              <a:rPr lang="en-US" sz="1400" dirty="0">
                <a:latin typeface="Open Sans Bold"/>
                <a:ea typeface="Open Sans Bold"/>
                <a:cs typeface="Open Sans Bold"/>
                <a:sym typeface="Open Sans Bold"/>
              </a:rPr>
              <a:t>: </a:t>
            </a:r>
            <a:r>
              <a:rPr lang="en-US" sz="1400" dirty="0">
                <a:latin typeface="Open Sans"/>
                <a:ea typeface="Open Sans"/>
                <a:cs typeface="Open Sans"/>
                <a:sym typeface="Open Sans"/>
              </a:rPr>
              <a:t>enter your birthday</a:t>
            </a:r>
          </a:p>
          <a:p>
            <a:pPr>
              <a:lnSpc>
                <a:spcPts val="1574"/>
              </a:lnSpc>
              <a:spcBef>
                <a:spcPct val="0"/>
              </a:spcBef>
            </a:pPr>
            <a:r>
              <a:rPr lang="en-US" sz="1400" u="sng" dirty="0">
                <a:latin typeface="Open Sans Bold"/>
                <a:ea typeface="Open Sans Bold"/>
                <a:cs typeface="Open Sans Bold"/>
                <a:sym typeface="Open Sans Bold"/>
              </a:rPr>
              <a:t>School</a:t>
            </a:r>
            <a:r>
              <a:rPr lang="en-US" sz="1400" dirty="0">
                <a:latin typeface="Open Sans Bold"/>
                <a:ea typeface="Open Sans Bold"/>
                <a:cs typeface="Open Sans Bold"/>
                <a:sym typeface="Open Sans Bold"/>
              </a:rPr>
              <a:t>: </a:t>
            </a:r>
            <a:r>
              <a:rPr lang="en-US" sz="1400" dirty="0">
                <a:latin typeface="Open Sans"/>
                <a:ea typeface="Open Sans"/>
                <a:cs typeface="Open Sans"/>
                <a:sym typeface="Open Sans"/>
              </a:rPr>
              <a:t>Put the name of the school you attended LAST year. When you get in to your account you can change the school.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4921" y="261710"/>
            <a:ext cx="7227623" cy="1461939"/>
          </a:xfrm>
          <a:prstGeom prst="rect">
            <a:avLst/>
          </a:prstGeom>
        </p:spPr>
        <p:txBody>
          <a:bodyPr lIns="0" tIns="0" rIns="0" bIns="0" rtlCol="0" anchor="t">
            <a:spAutoFit/>
          </a:bodyPr>
          <a:lstStyle/>
          <a:p>
            <a:pPr marL="0" lvl="1" algn="ctr">
              <a:lnSpc>
                <a:spcPts val="5716"/>
              </a:lnSpc>
            </a:pPr>
            <a:r>
              <a:rPr lang="en-US" sz="5292" spc="-243" dirty="0">
                <a:latin typeface="Raleway Medium"/>
                <a:ea typeface="Raleway Medium"/>
                <a:cs typeface="Raleway Medium"/>
                <a:sym typeface="Raleway Medium"/>
              </a:rPr>
              <a:t>TIME TO IDENTIFY YOUR INTERESTS</a:t>
            </a:r>
          </a:p>
        </p:txBody>
      </p:sp>
      <p:sp>
        <p:nvSpPr>
          <p:cNvPr id="4" name="Freeform 4"/>
          <p:cNvSpPr/>
          <p:nvPr/>
        </p:nvSpPr>
        <p:spPr>
          <a:xfrm rot="-10800000">
            <a:off x="5946298" y="-1840822"/>
            <a:ext cx="1404272" cy="2355172"/>
          </a:xfrm>
          <a:custGeom>
            <a:avLst/>
            <a:gdLst/>
            <a:ahLst/>
            <a:cxnLst/>
            <a:rect l="l" t="t" r="r" b="b"/>
            <a:pathLst>
              <a:path w="2808543" h="4710344">
                <a:moveTo>
                  <a:pt x="0" y="0"/>
                </a:moveTo>
                <a:lnTo>
                  <a:pt x="2808543" y="0"/>
                </a:lnTo>
                <a:lnTo>
                  <a:pt x="2808543" y="4710344"/>
                </a:lnTo>
                <a:lnTo>
                  <a:pt x="0" y="4710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5" name="Freeform 5"/>
          <p:cNvSpPr/>
          <p:nvPr/>
        </p:nvSpPr>
        <p:spPr>
          <a:xfrm>
            <a:off x="1460608" y="4570095"/>
            <a:ext cx="2185272" cy="905895"/>
          </a:xfrm>
          <a:custGeom>
            <a:avLst/>
            <a:gdLst/>
            <a:ahLst/>
            <a:cxnLst/>
            <a:rect l="l" t="t" r="r" b="b"/>
            <a:pathLst>
              <a:path w="4370544" h="1811789">
                <a:moveTo>
                  <a:pt x="0" y="0"/>
                </a:moveTo>
                <a:lnTo>
                  <a:pt x="4370544" y="0"/>
                </a:lnTo>
                <a:lnTo>
                  <a:pt x="4370544" y="1811789"/>
                </a:lnTo>
                <a:lnTo>
                  <a:pt x="0" y="1811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7" name="Freeform 7"/>
          <p:cNvSpPr/>
          <p:nvPr/>
        </p:nvSpPr>
        <p:spPr>
          <a:xfrm>
            <a:off x="149444" y="2571750"/>
            <a:ext cx="3809991" cy="1822133"/>
          </a:xfrm>
          <a:custGeom>
            <a:avLst/>
            <a:gdLst/>
            <a:ahLst/>
            <a:cxnLst/>
            <a:rect l="l" t="t" r="r" b="b"/>
            <a:pathLst>
              <a:path w="7619982" h="3644265">
                <a:moveTo>
                  <a:pt x="0" y="0"/>
                </a:moveTo>
                <a:lnTo>
                  <a:pt x="7619982" y="0"/>
                </a:lnTo>
                <a:lnTo>
                  <a:pt x="7619982" y="3644265"/>
                </a:lnTo>
                <a:lnTo>
                  <a:pt x="0" y="3644265"/>
                </a:lnTo>
                <a:lnTo>
                  <a:pt x="0" y="0"/>
                </a:lnTo>
                <a:close/>
              </a:path>
            </a:pathLst>
          </a:custGeom>
          <a:blipFill>
            <a:blip r:embed="rId6"/>
            <a:stretch>
              <a:fillRect r="-9959" b="-28436"/>
            </a:stretch>
          </a:blipFill>
        </p:spPr>
        <p:txBody>
          <a:bodyPr/>
          <a:lstStyle/>
          <a:p>
            <a:endParaRPr lang="en-US" sz="900"/>
          </a:p>
        </p:txBody>
      </p:sp>
      <p:sp>
        <p:nvSpPr>
          <p:cNvPr id="8" name="Freeform 8"/>
          <p:cNvSpPr/>
          <p:nvPr/>
        </p:nvSpPr>
        <p:spPr>
          <a:xfrm>
            <a:off x="4572000" y="2571750"/>
            <a:ext cx="4001187" cy="1822133"/>
          </a:xfrm>
          <a:custGeom>
            <a:avLst/>
            <a:gdLst/>
            <a:ahLst/>
            <a:cxnLst/>
            <a:rect l="l" t="t" r="r" b="b"/>
            <a:pathLst>
              <a:path w="8002374" h="3644265">
                <a:moveTo>
                  <a:pt x="0" y="0"/>
                </a:moveTo>
                <a:lnTo>
                  <a:pt x="8002374" y="0"/>
                </a:lnTo>
                <a:lnTo>
                  <a:pt x="8002374" y="3644265"/>
                </a:lnTo>
                <a:lnTo>
                  <a:pt x="0" y="3644265"/>
                </a:lnTo>
                <a:lnTo>
                  <a:pt x="0" y="0"/>
                </a:lnTo>
                <a:close/>
              </a:path>
            </a:pathLst>
          </a:custGeom>
          <a:blipFill>
            <a:blip r:embed="rId7"/>
            <a:stretch>
              <a:fillRect l="-8734" r="-8734"/>
            </a:stretch>
          </a:blipFill>
        </p:spPr>
        <p:txBody>
          <a:bodyPr/>
          <a:lstStyle/>
          <a:p>
            <a:endParaRPr lang="en-US" sz="900"/>
          </a:p>
        </p:txBody>
      </p:sp>
      <p:sp>
        <p:nvSpPr>
          <p:cNvPr id="9" name="TextBox 9"/>
          <p:cNvSpPr txBox="1"/>
          <p:nvPr/>
        </p:nvSpPr>
        <p:spPr>
          <a:xfrm>
            <a:off x="230638" y="2270082"/>
            <a:ext cx="3728797" cy="363305"/>
          </a:xfrm>
          <a:prstGeom prst="rect">
            <a:avLst/>
          </a:prstGeom>
        </p:spPr>
        <p:txBody>
          <a:bodyPr lIns="0" tIns="0" rIns="0" bIns="0" rtlCol="0" anchor="t">
            <a:spAutoFit/>
          </a:bodyPr>
          <a:lstStyle/>
          <a:p>
            <a:pPr algn="ctr">
              <a:lnSpc>
                <a:spcPts val="1402"/>
              </a:lnSpc>
            </a:pPr>
            <a:r>
              <a:rPr lang="en-US" sz="1600" spc="-60" dirty="0">
                <a:latin typeface="Raleway Medium"/>
                <a:ea typeface="Raleway Medium"/>
                <a:cs typeface="Raleway Medium"/>
                <a:sym typeface="Raleway Medium"/>
              </a:rPr>
              <a:t>FIRST, CLICK ‘IDENTIFY YOUR INTERESTS</a:t>
            </a:r>
            <a:r>
              <a:rPr lang="en-US" sz="1600" spc="-60" dirty="0">
                <a:solidFill>
                  <a:srgbClr val="5B331A"/>
                </a:solidFill>
                <a:latin typeface="Raleway Medium"/>
                <a:ea typeface="Raleway Medium"/>
                <a:cs typeface="Raleway Medium"/>
                <a:sym typeface="Raleway Medium"/>
              </a:rPr>
              <a:t>’</a:t>
            </a:r>
          </a:p>
        </p:txBody>
      </p:sp>
      <p:sp>
        <p:nvSpPr>
          <p:cNvPr id="10" name="TextBox 10"/>
          <p:cNvSpPr txBox="1"/>
          <p:nvPr/>
        </p:nvSpPr>
        <p:spPr>
          <a:xfrm>
            <a:off x="4900854" y="2298373"/>
            <a:ext cx="3728797" cy="369397"/>
          </a:xfrm>
          <a:prstGeom prst="rect">
            <a:avLst/>
          </a:prstGeom>
        </p:spPr>
        <p:txBody>
          <a:bodyPr lIns="0" tIns="0" rIns="0" bIns="0" rtlCol="0" anchor="t">
            <a:spAutoFit/>
          </a:bodyPr>
          <a:lstStyle/>
          <a:p>
            <a:pPr algn="ctr">
              <a:lnSpc>
                <a:spcPts val="1402"/>
              </a:lnSpc>
            </a:pPr>
            <a:r>
              <a:rPr lang="en-US" spc="-60" dirty="0">
                <a:latin typeface="Raleway Medium"/>
                <a:ea typeface="Raleway Medium"/>
                <a:cs typeface="Raleway Medium"/>
                <a:sym typeface="Raleway Medium"/>
              </a:rPr>
              <a:t>NEXT, CLICK ‘TAKE CAREER INTERESTS QUIZ</a:t>
            </a:r>
            <a:r>
              <a:rPr lang="en-US" sz="1298" spc="-60" dirty="0">
                <a:solidFill>
                  <a:srgbClr val="5B331A"/>
                </a:solidFill>
                <a:latin typeface="Raleway Medium"/>
                <a:ea typeface="Raleway Medium"/>
                <a:cs typeface="Raleway Medium"/>
                <a:sym typeface="Raleway Medium"/>
              </a:rPr>
              <a:t>’</a:t>
            </a:r>
          </a:p>
        </p:txBody>
      </p:sp>
      <p:sp>
        <p:nvSpPr>
          <p:cNvPr id="11" name="Freeform 11"/>
          <p:cNvSpPr/>
          <p:nvPr/>
        </p:nvSpPr>
        <p:spPr>
          <a:xfrm>
            <a:off x="7441916" y="3202082"/>
            <a:ext cx="848052" cy="561469"/>
          </a:xfrm>
          <a:custGeom>
            <a:avLst/>
            <a:gdLst/>
            <a:ahLst/>
            <a:cxnLst/>
            <a:rect l="l" t="t" r="r" b="b"/>
            <a:pathLst>
              <a:path w="1696104" h="1122938">
                <a:moveTo>
                  <a:pt x="0" y="0"/>
                </a:moveTo>
                <a:lnTo>
                  <a:pt x="1696104" y="0"/>
                </a:lnTo>
                <a:lnTo>
                  <a:pt x="1696104" y="1122937"/>
                </a:lnTo>
                <a:lnTo>
                  <a:pt x="0" y="1122937"/>
                </a:lnTo>
                <a:lnTo>
                  <a:pt x="0" y="0"/>
                </a:lnTo>
                <a:close/>
              </a:path>
            </a:pathLst>
          </a:custGeom>
          <a:blipFill>
            <a:blip r:embed="rId8"/>
            <a:stretch>
              <a:fillRect/>
            </a:stretch>
          </a:blipFill>
        </p:spPr>
        <p:txBody>
          <a:bodyPr/>
          <a:lstStyle/>
          <a:p>
            <a:endParaRPr lang="en-US" sz="900"/>
          </a:p>
        </p:txBody>
      </p:sp>
      <p:sp>
        <p:nvSpPr>
          <p:cNvPr id="12" name="Freeform 12"/>
          <p:cNvSpPr/>
          <p:nvPr/>
        </p:nvSpPr>
        <p:spPr>
          <a:xfrm>
            <a:off x="7772544" y="2820094"/>
            <a:ext cx="186796" cy="381988"/>
          </a:xfrm>
          <a:custGeom>
            <a:avLst/>
            <a:gdLst/>
            <a:ahLst/>
            <a:cxnLst/>
            <a:rect l="l" t="t" r="r" b="b"/>
            <a:pathLst>
              <a:path w="373592" h="763975">
                <a:moveTo>
                  <a:pt x="0" y="0"/>
                </a:moveTo>
                <a:lnTo>
                  <a:pt x="373592" y="0"/>
                </a:lnTo>
                <a:lnTo>
                  <a:pt x="373592" y="763976"/>
                </a:lnTo>
                <a:lnTo>
                  <a:pt x="0" y="763976"/>
                </a:lnTo>
                <a:lnTo>
                  <a:pt x="0" y="0"/>
                </a:lnTo>
                <a:close/>
              </a:path>
            </a:pathLst>
          </a:custGeom>
          <a:blipFill>
            <a:blip r:embed="rId9"/>
            <a:stretch>
              <a:fillRect/>
            </a:stretch>
          </a:blipFill>
        </p:spPr>
        <p:txBody>
          <a:bodyPr/>
          <a:lstStyle/>
          <a:p>
            <a:endParaRPr lang="en-US" sz="900"/>
          </a:p>
        </p:txBody>
      </p:sp>
      <p:sp>
        <p:nvSpPr>
          <p:cNvPr id="13" name="Freeform 13"/>
          <p:cNvSpPr/>
          <p:nvPr/>
        </p:nvSpPr>
        <p:spPr>
          <a:xfrm rot="-2540353">
            <a:off x="807312" y="3423145"/>
            <a:ext cx="186796" cy="381988"/>
          </a:xfrm>
          <a:custGeom>
            <a:avLst/>
            <a:gdLst/>
            <a:ahLst/>
            <a:cxnLst/>
            <a:rect l="l" t="t" r="r" b="b"/>
            <a:pathLst>
              <a:path w="373592" h="763975">
                <a:moveTo>
                  <a:pt x="0" y="0"/>
                </a:moveTo>
                <a:lnTo>
                  <a:pt x="373593" y="0"/>
                </a:lnTo>
                <a:lnTo>
                  <a:pt x="373593" y="763975"/>
                </a:lnTo>
                <a:lnTo>
                  <a:pt x="0" y="763975"/>
                </a:lnTo>
                <a:lnTo>
                  <a:pt x="0" y="0"/>
                </a:lnTo>
                <a:close/>
              </a:path>
            </a:pathLst>
          </a:custGeom>
          <a:blipFill>
            <a:blip r:embed="rId9"/>
            <a:stretch>
              <a:fillRect/>
            </a:stretch>
          </a:blipFill>
        </p:spPr>
        <p:txBody>
          <a:bodyPr/>
          <a:lstStyle/>
          <a:p>
            <a:endParaRPr lang="en-US" sz="900"/>
          </a:p>
        </p:txBody>
      </p:sp>
      <p:sp>
        <p:nvSpPr>
          <p:cNvPr id="14" name="Freeform 14"/>
          <p:cNvSpPr/>
          <p:nvPr/>
        </p:nvSpPr>
        <p:spPr>
          <a:xfrm>
            <a:off x="963918" y="3685829"/>
            <a:ext cx="613811" cy="406386"/>
          </a:xfrm>
          <a:custGeom>
            <a:avLst/>
            <a:gdLst/>
            <a:ahLst/>
            <a:cxnLst/>
            <a:rect l="l" t="t" r="r" b="b"/>
            <a:pathLst>
              <a:path w="1227622" h="812771">
                <a:moveTo>
                  <a:pt x="0" y="0"/>
                </a:moveTo>
                <a:lnTo>
                  <a:pt x="1227622" y="0"/>
                </a:lnTo>
                <a:lnTo>
                  <a:pt x="1227622" y="812771"/>
                </a:lnTo>
                <a:lnTo>
                  <a:pt x="0" y="812771"/>
                </a:lnTo>
                <a:lnTo>
                  <a:pt x="0" y="0"/>
                </a:lnTo>
                <a:close/>
              </a:path>
            </a:pathLst>
          </a:custGeom>
          <a:blipFill>
            <a:blip r:embed="rId8"/>
            <a:stretch>
              <a:fillRect/>
            </a:stretch>
          </a:blipFill>
        </p:spPr>
        <p:txBody>
          <a:bodyPr/>
          <a:lstStyle/>
          <a:p>
            <a:endParaRPr lang="en-US" sz="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C8C0-4944-0E90-5A70-E54A110B13C8}"/>
              </a:ext>
            </a:extLst>
          </p:cNvPr>
          <p:cNvSpPr>
            <a:spLocks noGrp="1"/>
          </p:cNvSpPr>
          <p:nvPr>
            <p:ph type="title"/>
          </p:nvPr>
        </p:nvSpPr>
        <p:spPr>
          <a:xfrm>
            <a:off x="869951" y="600074"/>
            <a:ext cx="6447501" cy="2771776"/>
          </a:xfrm>
        </p:spPr>
        <p:txBody>
          <a:bodyPr>
            <a:noAutofit/>
          </a:bodyPr>
          <a:lstStyle/>
          <a:p>
            <a:pPr algn="ctr"/>
            <a:r>
              <a:rPr lang="en-US" sz="3600" b="1" dirty="0"/>
              <a:t>If you’ve already taken the quiz, hit retake.  Your interests and results could have changed within the last year. If you can’t get in take drop down from career and take the quiz. </a:t>
            </a:r>
          </a:p>
        </p:txBody>
      </p:sp>
    </p:spTree>
    <p:extLst>
      <p:ext uri="{BB962C8B-B14F-4D97-AF65-F5344CB8AC3E}">
        <p14:creationId xmlns:p14="http://schemas.microsoft.com/office/powerpoint/2010/main" val="358995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p:nvPr/>
        </p:nvSpPr>
        <p:spPr>
          <a:xfrm>
            <a:off x="629494" y="276375"/>
            <a:ext cx="8137575" cy="692475"/>
          </a:xfrm>
          <a:prstGeom prst="rect">
            <a:avLst/>
          </a:prstGeom>
          <a:noFill/>
          <a:ln>
            <a:noFill/>
          </a:ln>
        </p:spPr>
        <p:txBody>
          <a:bodyPr spcFirstLastPara="1" wrap="square" lIns="68569" tIns="68569" rIns="68569" bIns="68569" anchor="t" anchorCtr="0">
            <a:spAutoFit/>
          </a:bodyPr>
          <a:lstStyle/>
          <a:p>
            <a:pPr algn="ctr"/>
            <a:r>
              <a:rPr lang="en-US" b="1" dirty="0">
                <a:solidFill>
                  <a:srgbClr val="1155CC"/>
                </a:solidFill>
                <a:latin typeface="Oxygen"/>
                <a:ea typeface="Oxygen"/>
                <a:cs typeface="Oxygen"/>
                <a:sym typeface="Oxygen"/>
              </a:rPr>
              <a:t>Read each sentence carefully and choose the emoji or word to indicate your interest in each statement</a:t>
            </a:r>
            <a:endParaRPr b="1" dirty="0">
              <a:solidFill>
                <a:srgbClr val="1155CC"/>
              </a:solidFill>
              <a:latin typeface="Oxygen"/>
              <a:ea typeface="Oxygen"/>
              <a:cs typeface="Oxygen"/>
              <a:sym typeface="Oxygen"/>
            </a:endParaRPr>
          </a:p>
        </p:txBody>
      </p:sp>
      <p:pic>
        <p:nvPicPr>
          <p:cNvPr id="151" name="Google Shape;151;p24"/>
          <p:cNvPicPr preferRelativeResize="0"/>
          <p:nvPr/>
        </p:nvPicPr>
        <p:blipFill>
          <a:blip r:embed="rId3">
            <a:alphaModFix/>
          </a:blip>
          <a:stretch>
            <a:fillRect/>
          </a:stretch>
        </p:blipFill>
        <p:spPr>
          <a:xfrm>
            <a:off x="1020169" y="883444"/>
            <a:ext cx="7686252" cy="40843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928304" y="-510134"/>
            <a:ext cx="0" cy="6712033"/>
          </a:xfrm>
          <a:prstGeom prst="line">
            <a:avLst/>
          </a:prstGeom>
          <a:ln w="28575" cap="flat">
            <a:solidFill>
              <a:srgbClr val="F47E3E"/>
            </a:solidFill>
            <a:prstDash val="solid"/>
            <a:headEnd type="none" w="sm" len="sm"/>
            <a:tailEnd type="none" w="sm" len="sm"/>
          </a:ln>
        </p:spPr>
        <p:txBody>
          <a:bodyPr/>
          <a:lstStyle/>
          <a:p>
            <a:endParaRPr lang="en-US" sz="900"/>
          </a:p>
        </p:txBody>
      </p:sp>
      <p:grpSp>
        <p:nvGrpSpPr>
          <p:cNvPr id="3" name="Group 3"/>
          <p:cNvGrpSpPr/>
          <p:nvPr/>
        </p:nvGrpSpPr>
        <p:grpSpPr>
          <a:xfrm>
            <a:off x="5809934" y="931358"/>
            <a:ext cx="251028" cy="25102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47E3E"/>
            </a:solidFill>
          </p:spPr>
          <p:txBody>
            <a:bodyPr/>
            <a:lstStyle/>
            <a:p>
              <a:endParaRPr lang="en-US" sz="900"/>
            </a:p>
          </p:txBody>
        </p:sp>
        <p:sp>
          <p:nvSpPr>
            <p:cNvPr id="5" name="TextBox 5"/>
            <p:cNvSpPr txBox="1"/>
            <p:nvPr/>
          </p:nvSpPr>
          <p:spPr>
            <a:xfrm>
              <a:off x="139700" y="158750"/>
              <a:ext cx="533400" cy="514350"/>
            </a:xfrm>
            <a:prstGeom prst="rect">
              <a:avLst/>
            </a:prstGeom>
          </p:spPr>
          <p:txBody>
            <a:bodyPr lIns="25400" tIns="25400" rIns="25400" bIns="25400" rtlCol="0" anchor="ctr"/>
            <a:lstStyle/>
            <a:p>
              <a:pPr algn="ctr">
                <a:lnSpc>
                  <a:spcPts val="1133"/>
                </a:lnSpc>
              </a:pPr>
              <a:endParaRPr sz="900"/>
            </a:p>
          </p:txBody>
        </p:sp>
      </p:grpSp>
      <p:grpSp>
        <p:nvGrpSpPr>
          <p:cNvPr id="6" name="Group 6"/>
          <p:cNvGrpSpPr/>
          <p:nvPr/>
        </p:nvGrpSpPr>
        <p:grpSpPr>
          <a:xfrm>
            <a:off x="5809934" y="2141820"/>
            <a:ext cx="251028" cy="25102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47E3E"/>
            </a:solidFill>
          </p:spPr>
          <p:txBody>
            <a:bodyPr/>
            <a:lstStyle/>
            <a:p>
              <a:endParaRPr lang="en-US" sz="900"/>
            </a:p>
          </p:txBody>
        </p:sp>
        <p:sp>
          <p:nvSpPr>
            <p:cNvPr id="8" name="TextBox 8"/>
            <p:cNvSpPr txBox="1"/>
            <p:nvPr/>
          </p:nvSpPr>
          <p:spPr>
            <a:xfrm>
              <a:off x="139700" y="158750"/>
              <a:ext cx="533400" cy="514350"/>
            </a:xfrm>
            <a:prstGeom prst="rect">
              <a:avLst/>
            </a:prstGeom>
          </p:spPr>
          <p:txBody>
            <a:bodyPr lIns="25400" tIns="25400" rIns="25400" bIns="25400" rtlCol="0" anchor="ctr"/>
            <a:lstStyle/>
            <a:p>
              <a:pPr algn="ctr">
                <a:lnSpc>
                  <a:spcPts val="1133"/>
                </a:lnSpc>
              </a:pPr>
              <a:endParaRPr sz="900"/>
            </a:p>
          </p:txBody>
        </p:sp>
      </p:grpSp>
      <p:grpSp>
        <p:nvGrpSpPr>
          <p:cNvPr id="9" name="Group 9"/>
          <p:cNvGrpSpPr/>
          <p:nvPr/>
        </p:nvGrpSpPr>
        <p:grpSpPr>
          <a:xfrm>
            <a:off x="5809934" y="3414196"/>
            <a:ext cx="251028" cy="25102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47E3E"/>
            </a:solidFill>
          </p:spPr>
          <p:txBody>
            <a:bodyPr/>
            <a:lstStyle/>
            <a:p>
              <a:endParaRPr lang="en-US" sz="900"/>
            </a:p>
          </p:txBody>
        </p:sp>
        <p:sp>
          <p:nvSpPr>
            <p:cNvPr id="11" name="TextBox 11"/>
            <p:cNvSpPr txBox="1"/>
            <p:nvPr/>
          </p:nvSpPr>
          <p:spPr>
            <a:xfrm>
              <a:off x="139700" y="158750"/>
              <a:ext cx="533400" cy="514350"/>
            </a:xfrm>
            <a:prstGeom prst="rect">
              <a:avLst/>
            </a:prstGeom>
          </p:spPr>
          <p:txBody>
            <a:bodyPr lIns="25400" tIns="25400" rIns="25400" bIns="25400" rtlCol="0" anchor="ctr"/>
            <a:lstStyle/>
            <a:p>
              <a:pPr algn="ctr">
                <a:lnSpc>
                  <a:spcPts val="1133"/>
                </a:lnSpc>
              </a:pPr>
              <a:endParaRPr sz="900"/>
            </a:p>
          </p:txBody>
        </p:sp>
      </p:grpSp>
      <p:sp>
        <p:nvSpPr>
          <p:cNvPr id="12" name="Freeform 12"/>
          <p:cNvSpPr/>
          <p:nvPr/>
        </p:nvSpPr>
        <p:spPr>
          <a:xfrm>
            <a:off x="609830" y="569756"/>
            <a:ext cx="4680992" cy="2223845"/>
          </a:xfrm>
          <a:custGeom>
            <a:avLst/>
            <a:gdLst/>
            <a:ahLst/>
            <a:cxnLst/>
            <a:rect l="l" t="t" r="r" b="b"/>
            <a:pathLst>
              <a:path w="9361984" h="4447689">
                <a:moveTo>
                  <a:pt x="0" y="0"/>
                </a:moveTo>
                <a:lnTo>
                  <a:pt x="9361983" y="0"/>
                </a:lnTo>
                <a:lnTo>
                  <a:pt x="9361983" y="4447689"/>
                </a:lnTo>
                <a:lnTo>
                  <a:pt x="0" y="4447689"/>
                </a:lnTo>
                <a:lnTo>
                  <a:pt x="0" y="0"/>
                </a:lnTo>
                <a:close/>
              </a:path>
            </a:pathLst>
          </a:custGeom>
          <a:blipFill>
            <a:blip r:embed="rId2"/>
            <a:stretch>
              <a:fillRect b="-619"/>
            </a:stretch>
          </a:blipFill>
        </p:spPr>
        <p:txBody>
          <a:bodyPr/>
          <a:lstStyle/>
          <a:p>
            <a:endParaRPr lang="en-US" sz="900"/>
          </a:p>
        </p:txBody>
      </p:sp>
      <p:sp>
        <p:nvSpPr>
          <p:cNvPr id="13" name="Freeform 13"/>
          <p:cNvSpPr/>
          <p:nvPr/>
        </p:nvSpPr>
        <p:spPr>
          <a:xfrm>
            <a:off x="657569" y="3303188"/>
            <a:ext cx="4680992" cy="1721301"/>
          </a:xfrm>
          <a:custGeom>
            <a:avLst/>
            <a:gdLst/>
            <a:ahLst/>
            <a:cxnLst/>
            <a:rect l="l" t="t" r="r" b="b"/>
            <a:pathLst>
              <a:path w="9361984" h="3442601">
                <a:moveTo>
                  <a:pt x="0" y="0"/>
                </a:moveTo>
                <a:lnTo>
                  <a:pt x="9361984" y="0"/>
                </a:lnTo>
                <a:lnTo>
                  <a:pt x="9361984" y="3442602"/>
                </a:lnTo>
                <a:lnTo>
                  <a:pt x="0" y="3442602"/>
                </a:lnTo>
                <a:lnTo>
                  <a:pt x="0" y="0"/>
                </a:lnTo>
                <a:close/>
              </a:path>
            </a:pathLst>
          </a:custGeom>
          <a:blipFill>
            <a:blip r:embed="rId3"/>
            <a:stretch>
              <a:fillRect t="-47317" b="-2041"/>
            </a:stretch>
          </a:blipFill>
        </p:spPr>
        <p:txBody>
          <a:bodyPr/>
          <a:lstStyle/>
          <a:p>
            <a:endParaRPr lang="en-US" sz="900"/>
          </a:p>
        </p:txBody>
      </p:sp>
      <p:sp>
        <p:nvSpPr>
          <p:cNvPr id="14" name="Freeform 14"/>
          <p:cNvSpPr/>
          <p:nvPr/>
        </p:nvSpPr>
        <p:spPr>
          <a:xfrm>
            <a:off x="4810228" y="3303188"/>
            <a:ext cx="186796" cy="381988"/>
          </a:xfrm>
          <a:custGeom>
            <a:avLst/>
            <a:gdLst/>
            <a:ahLst/>
            <a:cxnLst/>
            <a:rect l="l" t="t" r="r" b="b"/>
            <a:pathLst>
              <a:path w="373592" h="763975">
                <a:moveTo>
                  <a:pt x="0" y="0"/>
                </a:moveTo>
                <a:lnTo>
                  <a:pt x="373593" y="0"/>
                </a:lnTo>
                <a:lnTo>
                  <a:pt x="373593" y="763976"/>
                </a:lnTo>
                <a:lnTo>
                  <a:pt x="0" y="763976"/>
                </a:lnTo>
                <a:lnTo>
                  <a:pt x="0" y="0"/>
                </a:lnTo>
                <a:close/>
              </a:path>
            </a:pathLst>
          </a:custGeom>
          <a:blipFill>
            <a:blip r:embed="rId4"/>
            <a:stretch>
              <a:fillRect/>
            </a:stretch>
          </a:blipFill>
        </p:spPr>
        <p:txBody>
          <a:bodyPr/>
          <a:lstStyle/>
          <a:p>
            <a:endParaRPr lang="en-US" sz="900"/>
          </a:p>
        </p:txBody>
      </p:sp>
      <p:sp>
        <p:nvSpPr>
          <p:cNvPr id="15" name="Freeform 15"/>
          <p:cNvSpPr/>
          <p:nvPr/>
        </p:nvSpPr>
        <p:spPr>
          <a:xfrm rot="5400000">
            <a:off x="5112593" y="4091519"/>
            <a:ext cx="221197" cy="452335"/>
          </a:xfrm>
          <a:custGeom>
            <a:avLst/>
            <a:gdLst/>
            <a:ahLst/>
            <a:cxnLst/>
            <a:rect l="l" t="t" r="r" b="b"/>
            <a:pathLst>
              <a:path w="442393" h="904669">
                <a:moveTo>
                  <a:pt x="0" y="0"/>
                </a:moveTo>
                <a:lnTo>
                  <a:pt x="442393" y="0"/>
                </a:lnTo>
                <a:lnTo>
                  <a:pt x="442393" y="904670"/>
                </a:lnTo>
                <a:lnTo>
                  <a:pt x="0" y="904670"/>
                </a:lnTo>
                <a:lnTo>
                  <a:pt x="0" y="0"/>
                </a:lnTo>
                <a:close/>
              </a:path>
            </a:pathLst>
          </a:custGeom>
          <a:blipFill>
            <a:blip r:embed="rId5"/>
            <a:stretch>
              <a:fillRect/>
            </a:stretch>
          </a:blipFill>
        </p:spPr>
        <p:txBody>
          <a:bodyPr/>
          <a:lstStyle/>
          <a:p>
            <a:endParaRPr lang="en-US" sz="900"/>
          </a:p>
        </p:txBody>
      </p:sp>
      <p:sp>
        <p:nvSpPr>
          <p:cNvPr id="16" name="TextBox 16"/>
          <p:cNvSpPr txBox="1"/>
          <p:nvPr/>
        </p:nvSpPr>
        <p:spPr>
          <a:xfrm>
            <a:off x="6310479" y="867975"/>
            <a:ext cx="1098662" cy="397545"/>
          </a:xfrm>
          <a:prstGeom prst="rect">
            <a:avLst/>
          </a:prstGeom>
        </p:spPr>
        <p:txBody>
          <a:bodyPr lIns="0" tIns="0" rIns="0" bIns="0" rtlCol="0" anchor="t">
            <a:spAutoFit/>
          </a:bodyPr>
          <a:lstStyle/>
          <a:p>
            <a:pPr>
              <a:lnSpc>
                <a:spcPts val="3090"/>
              </a:lnSpc>
            </a:pPr>
            <a:r>
              <a:rPr lang="en-US" sz="3000">
                <a:solidFill>
                  <a:srgbClr val="5B331A"/>
                </a:solidFill>
                <a:latin typeface="Raleway Semi-Bold"/>
                <a:ea typeface="Raleway Semi-Bold"/>
                <a:cs typeface="Raleway Semi-Bold"/>
                <a:sym typeface="Raleway Semi-Bold"/>
              </a:rPr>
              <a:t>01</a:t>
            </a:r>
          </a:p>
        </p:txBody>
      </p:sp>
      <p:sp>
        <p:nvSpPr>
          <p:cNvPr id="17" name="TextBox 17"/>
          <p:cNvSpPr txBox="1"/>
          <p:nvPr/>
        </p:nvSpPr>
        <p:spPr>
          <a:xfrm>
            <a:off x="6367181" y="1261357"/>
            <a:ext cx="2473761" cy="756938"/>
          </a:xfrm>
          <a:prstGeom prst="rect">
            <a:avLst/>
          </a:prstGeom>
        </p:spPr>
        <p:txBody>
          <a:bodyPr lIns="0" tIns="0" rIns="0" bIns="0" rtlCol="0" anchor="t">
            <a:spAutoFit/>
          </a:bodyPr>
          <a:lstStyle/>
          <a:p>
            <a:pPr>
              <a:lnSpc>
                <a:spcPts val="1246"/>
              </a:lnSpc>
              <a:spcBef>
                <a:spcPct val="0"/>
              </a:spcBef>
            </a:pPr>
            <a:r>
              <a:rPr lang="en-US" sz="890" b="1" dirty="0">
                <a:latin typeface="Alice"/>
                <a:ea typeface="Alice"/>
                <a:cs typeface="Alice"/>
                <a:sym typeface="Alice"/>
              </a:rPr>
              <a:t>THE SCREEN PICTURED WILL SHOW YOU YOUR TOP INDUSTRIES.  INDUSTRIES ARE AREAS OF LIFE IN WHICH YOU MAY FIND A CAREER THAT WILL MATCH YOUR INTERESTS.</a:t>
            </a:r>
          </a:p>
        </p:txBody>
      </p:sp>
      <p:sp>
        <p:nvSpPr>
          <p:cNvPr id="18" name="TextBox 18"/>
          <p:cNvSpPr txBox="1"/>
          <p:nvPr/>
        </p:nvSpPr>
        <p:spPr>
          <a:xfrm>
            <a:off x="6310479" y="2078438"/>
            <a:ext cx="1098662" cy="397545"/>
          </a:xfrm>
          <a:prstGeom prst="rect">
            <a:avLst/>
          </a:prstGeom>
        </p:spPr>
        <p:txBody>
          <a:bodyPr lIns="0" tIns="0" rIns="0" bIns="0" rtlCol="0" anchor="t">
            <a:spAutoFit/>
          </a:bodyPr>
          <a:lstStyle/>
          <a:p>
            <a:pPr>
              <a:lnSpc>
                <a:spcPts val="3090"/>
              </a:lnSpc>
            </a:pPr>
            <a:r>
              <a:rPr lang="en-US" sz="3000">
                <a:solidFill>
                  <a:srgbClr val="5B331A"/>
                </a:solidFill>
                <a:latin typeface="Raleway Semi-Bold"/>
                <a:ea typeface="Raleway Semi-Bold"/>
                <a:cs typeface="Raleway Semi-Bold"/>
                <a:sym typeface="Raleway Semi-Bold"/>
              </a:rPr>
              <a:t>02</a:t>
            </a:r>
          </a:p>
        </p:txBody>
      </p:sp>
      <p:sp>
        <p:nvSpPr>
          <p:cNvPr id="19" name="TextBox 19"/>
          <p:cNvSpPr txBox="1"/>
          <p:nvPr/>
        </p:nvSpPr>
        <p:spPr>
          <a:xfrm>
            <a:off x="6310479" y="2517375"/>
            <a:ext cx="2530463" cy="651781"/>
          </a:xfrm>
          <a:prstGeom prst="rect">
            <a:avLst/>
          </a:prstGeom>
        </p:spPr>
        <p:txBody>
          <a:bodyPr lIns="0" tIns="0" rIns="0" bIns="0" rtlCol="0" anchor="t">
            <a:spAutoFit/>
          </a:bodyPr>
          <a:lstStyle/>
          <a:p>
            <a:pPr>
              <a:lnSpc>
                <a:spcPts val="1275"/>
              </a:lnSpc>
              <a:spcBef>
                <a:spcPct val="0"/>
              </a:spcBef>
            </a:pPr>
            <a:r>
              <a:rPr lang="en-US" sz="911" b="1" dirty="0">
                <a:latin typeface="Alice"/>
                <a:ea typeface="Alice"/>
                <a:cs typeface="Alice"/>
                <a:sym typeface="Alice"/>
              </a:rPr>
              <a:t>CLICK ‘SEARCH CAREERS WITHIN THIS INDUSTRY’ AND SAVE YOUR TOP THREE CAREERS BY CLICKING THE ‘HEART’ NEXT TO THE CAREER</a:t>
            </a:r>
            <a:r>
              <a:rPr lang="en-US" sz="911" b="1" dirty="0">
                <a:solidFill>
                  <a:srgbClr val="5B331A"/>
                </a:solidFill>
                <a:latin typeface="Alice"/>
                <a:ea typeface="Alice"/>
                <a:cs typeface="Alice"/>
                <a:sym typeface="Alice"/>
              </a:rPr>
              <a:t>.</a:t>
            </a:r>
          </a:p>
        </p:txBody>
      </p:sp>
      <p:sp>
        <p:nvSpPr>
          <p:cNvPr id="20" name="TextBox 20"/>
          <p:cNvSpPr txBox="1"/>
          <p:nvPr/>
        </p:nvSpPr>
        <p:spPr>
          <a:xfrm>
            <a:off x="6310479" y="3350813"/>
            <a:ext cx="1098662" cy="397545"/>
          </a:xfrm>
          <a:prstGeom prst="rect">
            <a:avLst/>
          </a:prstGeom>
        </p:spPr>
        <p:txBody>
          <a:bodyPr lIns="0" tIns="0" rIns="0" bIns="0" rtlCol="0" anchor="t">
            <a:spAutoFit/>
          </a:bodyPr>
          <a:lstStyle/>
          <a:p>
            <a:pPr>
              <a:lnSpc>
                <a:spcPts val="3090"/>
              </a:lnSpc>
            </a:pPr>
            <a:r>
              <a:rPr lang="en-US" sz="3000">
                <a:solidFill>
                  <a:srgbClr val="5B331A"/>
                </a:solidFill>
                <a:latin typeface="Raleway Semi-Bold"/>
                <a:ea typeface="Raleway Semi-Bold"/>
                <a:cs typeface="Raleway Semi-Bold"/>
                <a:sym typeface="Raleway Semi-Bold"/>
              </a:rPr>
              <a:t>03</a:t>
            </a:r>
          </a:p>
        </p:txBody>
      </p:sp>
      <p:sp>
        <p:nvSpPr>
          <p:cNvPr id="21" name="TextBox 21"/>
          <p:cNvSpPr txBox="1"/>
          <p:nvPr/>
        </p:nvSpPr>
        <p:spPr>
          <a:xfrm>
            <a:off x="6310479" y="3789751"/>
            <a:ext cx="2530463" cy="318164"/>
          </a:xfrm>
          <a:prstGeom prst="rect">
            <a:avLst/>
          </a:prstGeom>
        </p:spPr>
        <p:txBody>
          <a:bodyPr lIns="0" tIns="0" rIns="0" bIns="0" rtlCol="0" anchor="t">
            <a:spAutoFit/>
          </a:bodyPr>
          <a:lstStyle/>
          <a:p>
            <a:pPr>
              <a:lnSpc>
                <a:spcPts val="1268"/>
              </a:lnSpc>
              <a:spcBef>
                <a:spcPct val="0"/>
              </a:spcBef>
            </a:pPr>
            <a:r>
              <a:rPr lang="en-US" sz="906" b="1" dirty="0">
                <a:latin typeface="Alice"/>
                <a:ea typeface="Alice"/>
                <a:cs typeface="Alice"/>
                <a:sym typeface="Alice"/>
              </a:rPr>
              <a:t>CLICK ON ‘VIEW CAREER’ TO LEARN MORE ABOUT THAT PARTICULAR CAREER.</a:t>
            </a:r>
          </a:p>
        </p:txBody>
      </p:sp>
      <p:sp>
        <p:nvSpPr>
          <p:cNvPr id="22" name="TextBox 22"/>
          <p:cNvSpPr txBox="1"/>
          <p:nvPr/>
        </p:nvSpPr>
        <p:spPr>
          <a:xfrm>
            <a:off x="5928304" y="320162"/>
            <a:ext cx="3215696" cy="320601"/>
          </a:xfrm>
          <a:prstGeom prst="rect">
            <a:avLst/>
          </a:prstGeom>
        </p:spPr>
        <p:txBody>
          <a:bodyPr lIns="0" tIns="0" rIns="0" bIns="0" rtlCol="0" anchor="t">
            <a:spAutoFit/>
          </a:bodyPr>
          <a:lstStyle/>
          <a:p>
            <a:pPr marL="0" lvl="1" algn="ctr">
              <a:lnSpc>
                <a:spcPts val="2520"/>
              </a:lnSpc>
              <a:spcBef>
                <a:spcPct val="0"/>
              </a:spcBef>
            </a:pPr>
            <a:r>
              <a:rPr lang="en-US" sz="2333" spc="-107">
                <a:solidFill>
                  <a:srgbClr val="5B331A"/>
                </a:solidFill>
                <a:latin typeface="Raleway Medium"/>
                <a:ea typeface="Raleway Medium"/>
                <a:cs typeface="Raleway Medium"/>
                <a:sym typeface="Raleway Medium"/>
              </a:rPr>
              <a:t>WHEN FINISHED...</a:t>
            </a:r>
          </a:p>
        </p:txBody>
      </p:sp>
      <p:sp>
        <p:nvSpPr>
          <p:cNvPr id="23" name="Freeform 23"/>
          <p:cNvSpPr/>
          <p:nvPr/>
        </p:nvSpPr>
        <p:spPr>
          <a:xfrm>
            <a:off x="4548153" y="4169095"/>
            <a:ext cx="448871" cy="297184"/>
          </a:xfrm>
          <a:custGeom>
            <a:avLst/>
            <a:gdLst/>
            <a:ahLst/>
            <a:cxnLst/>
            <a:rect l="l" t="t" r="r" b="b"/>
            <a:pathLst>
              <a:path w="897742" h="594367">
                <a:moveTo>
                  <a:pt x="0" y="0"/>
                </a:moveTo>
                <a:lnTo>
                  <a:pt x="897742" y="0"/>
                </a:lnTo>
                <a:lnTo>
                  <a:pt x="897742" y="594368"/>
                </a:lnTo>
                <a:lnTo>
                  <a:pt x="0" y="594368"/>
                </a:lnTo>
                <a:lnTo>
                  <a:pt x="0" y="0"/>
                </a:lnTo>
                <a:close/>
              </a:path>
            </a:pathLst>
          </a:custGeom>
          <a:blipFill>
            <a:blip r:embed="rId6"/>
            <a:stretch>
              <a:fillRect/>
            </a:stretch>
          </a:blipFill>
        </p:spPr>
        <p:txBody>
          <a:bodyPr/>
          <a:lstStyle/>
          <a:p>
            <a:endParaRPr lang="en-US" sz="900"/>
          </a:p>
        </p:txBody>
      </p:sp>
      <p:sp>
        <p:nvSpPr>
          <p:cNvPr id="24" name="Freeform 24"/>
          <p:cNvSpPr/>
          <p:nvPr/>
        </p:nvSpPr>
        <p:spPr>
          <a:xfrm>
            <a:off x="4679191" y="3609891"/>
            <a:ext cx="448871" cy="297184"/>
          </a:xfrm>
          <a:custGeom>
            <a:avLst/>
            <a:gdLst/>
            <a:ahLst/>
            <a:cxnLst/>
            <a:rect l="l" t="t" r="r" b="b"/>
            <a:pathLst>
              <a:path w="897742" h="594367">
                <a:moveTo>
                  <a:pt x="0" y="0"/>
                </a:moveTo>
                <a:lnTo>
                  <a:pt x="897742" y="0"/>
                </a:lnTo>
                <a:lnTo>
                  <a:pt x="897742" y="594367"/>
                </a:lnTo>
                <a:lnTo>
                  <a:pt x="0" y="594367"/>
                </a:lnTo>
                <a:lnTo>
                  <a:pt x="0" y="0"/>
                </a:lnTo>
                <a:close/>
              </a:path>
            </a:pathLst>
          </a:custGeom>
          <a:blipFill>
            <a:blip r:embed="rId6"/>
            <a:stretch>
              <a:fillRect/>
            </a:stretch>
          </a:blipFill>
        </p:spPr>
        <p:txBody>
          <a:bodyPr/>
          <a:lstStyle/>
          <a:p>
            <a:endParaRPr lang="en-US" sz="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60" name="Google Shape;60;p13" descr="Barking and Dagenham Youth Forum wants to get young people of Barking and Dagenham talking about mental health. If you or somebody you know is having a tough time, visit Big White Wall where you can speak with one of the online Wall Guides and get the support you need. Visit Big White Wall here http://bit.ly/BtSBWW" title="Breaking the Stigma - A short film about mental health">
            <a:hlinkClick r:id="rId3"/>
          </p:cNvPr>
          <p:cNvPicPr preferRelativeResize="0"/>
          <p:nvPr/>
        </p:nvPicPr>
        <p:blipFill>
          <a:blip r:embed="rId4">
            <a:alphaModFix/>
          </a:blip>
          <a:stretch>
            <a:fillRect/>
          </a:stretch>
        </p:blipFill>
        <p:spPr>
          <a:xfrm>
            <a:off x="2286000" y="1087575"/>
            <a:ext cx="4572000" cy="3429000"/>
          </a:xfrm>
          <a:prstGeom prst="rect">
            <a:avLst/>
          </a:prstGeom>
          <a:noFill/>
          <a:ln>
            <a:noFill/>
          </a:ln>
        </p:spPr>
      </p:pic>
      <p:sp>
        <p:nvSpPr>
          <p:cNvPr id="61" name="Google Shape;61;p13"/>
          <p:cNvSpPr txBox="1"/>
          <p:nvPr/>
        </p:nvSpPr>
        <p:spPr>
          <a:xfrm>
            <a:off x="817200" y="192275"/>
            <a:ext cx="7486800" cy="124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990"/>
              <a:buFont typeface="Arial"/>
              <a:buNone/>
            </a:pPr>
            <a:r>
              <a:rPr lang="en" sz="3680" b="1">
                <a:solidFill>
                  <a:schemeClr val="dk1"/>
                </a:solidFill>
                <a:latin typeface="Playfair Display"/>
                <a:ea typeface="Playfair Display"/>
                <a:cs typeface="Playfair Display"/>
                <a:sym typeface="Playfair Display"/>
              </a:rPr>
              <a:t>it’s okay to not be okay</a:t>
            </a:r>
            <a:endParaRPr sz="3680" b="1">
              <a:solidFill>
                <a:schemeClr val="dk1"/>
              </a:solidFill>
              <a:latin typeface="Playfair Display"/>
              <a:ea typeface="Playfair Display"/>
              <a:cs typeface="Playfair Display"/>
              <a:sym typeface="Playfair Display"/>
            </a:endParaRPr>
          </a:p>
          <a:p>
            <a:pPr marL="0" lvl="0" indent="0" algn="ctr" rtl="0">
              <a:spcBef>
                <a:spcPts val="0"/>
              </a:spcBef>
              <a:spcAft>
                <a:spcPts val="0"/>
              </a:spcAft>
              <a:buNone/>
            </a:pPr>
            <a:endParaRPr sz="3200" b="1">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3519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80"/>
              <a:t>A Friend Asks App</a:t>
            </a:r>
            <a:endParaRPr sz="3680"/>
          </a:p>
        </p:txBody>
      </p:sp>
      <p:sp>
        <p:nvSpPr>
          <p:cNvPr id="67" name="Google Shape;67;p14"/>
          <p:cNvSpPr txBox="1">
            <a:spLocks noGrp="1"/>
          </p:cNvSpPr>
          <p:nvPr>
            <p:ph type="body" idx="1"/>
          </p:nvPr>
        </p:nvSpPr>
        <p:spPr>
          <a:prstGeom prst="rect">
            <a:avLst/>
          </a:prstGeom>
        </p:spPr>
        <p:txBody>
          <a:bodyPr spcFirstLastPara="1" wrap="square" lIns="91425" tIns="91425" rIns="91425" bIns="91425" anchor="t" anchorCtr="0">
            <a:normAutofit/>
          </a:bodyPr>
          <a:lstStyle/>
          <a:p>
            <a:pPr marL="419100">
              <a:buSzPts val="2400"/>
              <a:buFont typeface="Wingdings" panose="05000000000000000000" pitchFamily="2" charset="2"/>
              <a:buChar char="Ø"/>
            </a:pPr>
            <a:r>
              <a:rPr lang="en" sz="2400" dirty="0"/>
              <a:t>Get Help Now</a:t>
            </a:r>
            <a:endParaRPr sz="2400" dirty="0"/>
          </a:p>
          <a:p>
            <a:pPr marL="419100" lvl="0" algn="l" rtl="0">
              <a:spcBef>
                <a:spcPts val="0"/>
              </a:spcBef>
              <a:spcAft>
                <a:spcPts val="0"/>
              </a:spcAft>
              <a:buSzPts val="2400"/>
              <a:buFont typeface="Wingdings" panose="05000000000000000000" pitchFamily="2" charset="2"/>
              <a:buChar char="Ø"/>
            </a:pPr>
            <a:r>
              <a:rPr lang="en" sz="2400" dirty="0"/>
              <a:t>How to Help a Friend</a:t>
            </a:r>
            <a:endParaRPr sz="2400" dirty="0"/>
          </a:p>
          <a:p>
            <a:pPr marL="419100" lvl="0" algn="l" rtl="0">
              <a:spcBef>
                <a:spcPts val="0"/>
              </a:spcBef>
              <a:spcAft>
                <a:spcPts val="0"/>
              </a:spcAft>
              <a:buSzPts val="2400"/>
              <a:buFont typeface="Wingdings" panose="05000000000000000000" pitchFamily="2" charset="2"/>
              <a:buChar char="Ø"/>
            </a:pPr>
            <a:r>
              <a:rPr lang="en" sz="2400" dirty="0"/>
              <a:t>Warning Signs</a:t>
            </a:r>
            <a:endParaRPr sz="2400" dirty="0"/>
          </a:p>
          <a:p>
            <a:pPr marL="419100">
              <a:buSzPts val="2400"/>
              <a:buFont typeface="Wingdings" panose="05000000000000000000" pitchFamily="2" charset="2"/>
              <a:buChar char="Ø"/>
            </a:pPr>
            <a:r>
              <a:rPr lang="en" sz="2400" dirty="0"/>
              <a:t>Resources for Help</a:t>
            </a:r>
            <a:endParaRPr sz="2400" dirty="0"/>
          </a:p>
          <a:p>
            <a:pPr marL="0" lvl="0" indent="0" algn="l" rtl="0">
              <a:spcBef>
                <a:spcPts val="1200"/>
              </a:spcBef>
              <a:spcAft>
                <a:spcPts val="1200"/>
              </a:spcAft>
              <a:buNone/>
            </a:pPr>
            <a:endParaRPr dirty="0"/>
          </a:p>
        </p:txBody>
      </p:sp>
      <p:pic>
        <p:nvPicPr>
          <p:cNvPr id="68" name="Google Shape;68;p14"/>
          <p:cNvPicPr preferRelativeResize="0"/>
          <p:nvPr/>
        </p:nvPicPr>
        <p:blipFill>
          <a:blip r:embed="rId3">
            <a:alphaModFix/>
          </a:blip>
          <a:stretch>
            <a:fillRect/>
          </a:stretch>
        </p:blipFill>
        <p:spPr>
          <a:xfrm>
            <a:off x="4779950" y="1035425"/>
            <a:ext cx="2924451" cy="29244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80"/>
              <a:t>Warning Signs</a:t>
            </a:r>
            <a:endParaRPr sz="3280"/>
          </a:p>
        </p:txBody>
      </p:sp>
      <p:sp>
        <p:nvSpPr>
          <p:cNvPr id="74" name="Google Shape;74;p15"/>
          <p:cNvSpPr txBox="1">
            <a:spLocks noGrp="1"/>
          </p:cNvSpPr>
          <p:nvPr>
            <p:ph type="body" idx="1"/>
          </p:nvPr>
        </p:nvSpPr>
        <p:spPr>
          <a:xfrm>
            <a:off x="-516975" y="12580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sp>
        <p:nvSpPr>
          <p:cNvPr id="75" name="Google Shape;75;p15"/>
          <p:cNvSpPr txBox="1"/>
          <p:nvPr/>
        </p:nvSpPr>
        <p:spPr>
          <a:xfrm>
            <a:off x="7870175" y="4743300"/>
            <a:ext cx="11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samsha.gov</a:t>
            </a:r>
            <a:endParaRPr>
              <a:latin typeface="Lato"/>
              <a:ea typeface="Lato"/>
              <a:cs typeface="Lato"/>
              <a:sym typeface="Lato"/>
            </a:endParaRPr>
          </a:p>
        </p:txBody>
      </p:sp>
      <p:sp>
        <p:nvSpPr>
          <p:cNvPr id="76" name="Google Shape;76;p15"/>
          <p:cNvSpPr txBox="1"/>
          <p:nvPr/>
        </p:nvSpPr>
        <p:spPr>
          <a:xfrm>
            <a:off x="636925" y="1153675"/>
            <a:ext cx="3761400" cy="28938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Lato"/>
              <a:buChar char="★"/>
            </a:pPr>
            <a:r>
              <a:rPr lang="en" sz="1600" dirty="0">
                <a:latin typeface="Lato"/>
                <a:ea typeface="Lato"/>
                <a:cs typeface="Lato"/>
                <a:sym typeface="Lato"/>
              </a:rPr>
              <a:t>Decline in school performance and behavior</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Changes in school attendance</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Talking, or joking, about suicide or making suicide threats</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Loss of interest in things they used to enjoy</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Unusual interest in death and dying</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Taking unnecessary risks</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Feelings of hopelessness</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Depression</a:t>
            </a:r>
            <a:endParaRPr sz="1600" dirty="0">
              <a:latin typeface="Lato"/>
              <a:ea typeface="Lato"/>
              <a:cs typeface="Lato"/>
              <a:sym typeface="Lato"/>
            </a:endParaRPr>
          </a:p>
        </p:txBody>
      </p:sp>
      <p:sp>
        <p:nvSpPr>
          <p:cNvPr id="77" name="Google Shape;77;p15"/>
          <p:cNvSpPr txBox="1"/>
          <p:nvPr/>
        </p:nvSpPr>
        <p:spPr>
          <a:xfrm>
            <a:off x="4164175" y="1223925"/>
            <a:ext cx="3761400" cy="28938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Lato"/>
              <a:buChar char="★"/>
            </a:pPr>
            <a:r>
              <a:rPr lang="en" sz="1600" dirty="0">
                <a:latin typeface="Lato"/>
                <a:ea typeface="Lato"/>
                <a:cs typeface="Lato"/>
                <a:sym typeface="Lato"/>
              </a:rPr>
              <a:t>Bullying - Both the target of bullying and the bully are at risk</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Change in Friendships - withdrawing from friends and social activities</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Mood swings or personality changes</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Increased use of alcohol or drugs</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Giving away prized possessions</a:t>
            </a:r>
            <a:endParaRPr sz="1600" dirty="0">
              <a:latin typeface="Lato"/>
              <a:ea typeface="Lato"/>
              <a:cs typeface="Lato"/>
              <a:sym typeface="Lato"/>
            </a:endParaRPr>
          </a:p>
          <a:p>
            <a:pPr marL="457200" lvl="0" indent="-330200" algn="l" rtl="0">
              <a:spcBef>
                <a:spcPts val="0"/>
              </a:spcBef>
              <a:spcAft>
                <a:spcPts val="0"/>
              </a:spcAft>
              <a:buSzPts val="1600"/>
              <a:buFont typeface="Lato"/>
              <a:buChar char="★"/>
            </a:pPr>
            <a:r>
              <a:rPr lang="en" sz="1600" dirty="0">
                <a:latin typeface="Lato"/>
                <a:ea typeface="Lato"/>
                <a:cs typeface="Lato"/>
                <a:sym typeface="Lato"/>
              </a:rPr>
              <a:t>Changes in eating and sleeping habits</a:t>
            </a:r>
            <a:endParaRPr sz="1600" dirty="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100"/>
              <a:t>Counseling Team</a:t>
            </a:r>
            <a:endParaRPr sz="2100"/>
          </a:p>
        </p:txBody>
      </p:sp>
      <p:sp>
        <p:nvSpPr>
          <p:cNvPr id="161" name="Google Shape;161;p2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nSpc>
                <a:spcPct val="85000"/>
              </a:lnSpc>
              <a:spcBef>
                <a:spcPts val="0"/>
              </a:spcBef>
              <a:buSzPts val="1800"/>
            </a:pPr>
            <a:r>
              <a:rPr lang="en" sz="1400" b="1" dirty="0"/>
              <a:t>Ms. Spilsbury:       	A – Ce                            </a:t>
            </a:r>
            <a:endParaRPr sz="1400" b="1" dirty="0"/>
          </a:p>
          <a:p>
            <a:pPr>
              <a:lnSpc>
                <a:spcPct val="85000"/>
              </a:lnSpc>
              <a:spcBef>
                <a:spcPts val="1400"/>
              </a:spcBef>
              <a:buSzPts val="1800"/>
            </a:pPr>
            <a:r>
              <a:rPr lang="en" sz="1400" b="1" dirty="0"/>
              <a:t>Mr. Maluski:               </a:t>
            </a:r>
            <a:r>
              <a:rPr lang="en-US" sz="1400" b="1" dirty="0"/>
              <a:t>Ch - Ge</a:t>
            </a:r>
            <a:endParaRPr sz="1400" b="1" dirty="0"/>
          </a:p>
          <a:p>
            <a:pPr>
              <a:lnSpc>
                <a:spcPct val="85000"/>
              </a:lnSpc>
              <a:spcBef>
                <a:spcPts val="1400"/>
              </a:spcBef>
              <a:buSzPts val="1800"/>
            </a:pPr>
            <a:r>
              <a:rPr lang="en" sz="1400" b="1" dirty="0"/>
              <a:t>Mr. Snyder:       	      Gi – Kn						Get To Know Your              </a:t>
            </a:r>
            <a:endParaRPr sz="1400" b="1" dirty="0"/>
          </a:p>
          <a:p>
            <a:pPr>
              <a:lnSpc>
                <a:spcPct val="85000"/>
              </a:lnSpc>
              <a:spcBef>
                <a:spcPts val="1400"/>
              </a:spcBef>
              <a:buSzPts val="1800"/>
            </a:pPr>
            <a:r>
              <a:rPr lang="en" sz="1400" b="1" dirty="0"/>
              <a:t>Mr. Dillon:       	  	Ko – Na 								Counselor!</a:t>
            </a:r>
            <a:endParaRPr sz="1400" b="1" dirty="0"/>
          </a:p>
          <a:p>
            <a:pPr>
              <a:lnSpc>
                <a:spcPct val="85000"/>
              </a:lnSpc>
              <a:spcBef>
                <a:spcPts val="1400"/>
              </a:spcBef>
              <a:buSzPts val="1800"/>
            </a:pPr>
            <a:r>
              <a:rPr lang="en" sz="1400" b="1" dirty="0"/>
              <a:t>Mr. Smith:	   		Ne - Sh</a:t>
            </a:r>
          </a:p>
          <a:p>
            <a:pPr>
              <a:lnSpc>
                <a:spcPct val="85000"/>
              </a:lnSpc>
              <a:spcBef>
                <a:spcPts val="1400"/>
              </a:spcBef>
              <a:buSzPts val="1800"/>
            </a:pPr>
            <a:r>
              <a:rPr lang="en" sz="1400" b="1" dirty="0"/>
              <a:t>Ms. Thompson:    		Si – Z</a:t>
            </a:r>
          </a:p>
          <a:p>
            <a:pPr>
              <a:lnSpc>
                <a:spcPct val="85000"/>
              </a:lnSpc>
              <a:spcBef>
                <a:spcPts val="1400"/>
              </a:spcBef>
              <a:buSzPts val="1800"/>
            </a:pPr>
            <a:r>
              <a:rPr lang="en-US" sz="1400" b="1" dirty="0"/>
              <a:t>Mrs. </a:t>
            </a:r>
            <a:r>
              <a:rPr lang="en-US" sz="1400" b="1" dirty="0" err="1"/>
              <a:t>Wargaski</a:t>
            </a:r>
            <a:r>
              <a:rPr lang="en-US" sz="1400" b="1" dirty="0"/>
              <a:t>		Social Worker</a:t>
            </a:r>
            <a:endParaRPr sz="1400" b="1" dirty="0"/>
          </a:p>
          <a:p>
            <a:pPr>
              <a:lnSpc>
                <a:spcPct val="85000"/>
              </a:lnSpc>
              <a:spcBef>
                <a:spcPts val="1400"/>
              </a:spcBef>
              <a:buSzPts val="1800"/>
            </a:pPr>
            <a:r>
              <a:rPr lang="en" sz="1400" b="1" dirty="0"/>
              <a:t>Mrs. Blancarte:		Secretary</a:t>
            </a:r>
            <a:endParaRPr sz="1400" b="1" dirty="0"/>
          </a:p>
          <a:p>
            <a:pPr marL="228600" lvl="0" indent="-114300" algn="l" rtl="0">
              <a:lnSpc>
                <a:spcPct val="85000"/>
              </a:lnSpc>
              <a:spcBef>
                <a:spcPts val="1400"/>
              </a:spcBef>
              <a:spcAft>
                <a:spcPts val="0"/>
              </a:spcAft>
              <a:buSzPts val="1800"/>
              <a:buNone/>
            </a:pPr>
            <a:endParaRPr sz="1100" dirty="0"/>
          </a:p>
        </p:txBody>
      </p:sp>
      <p:pic>
        <p:nvPicPr>
          <p:cNvPr id="162" name="Google Shape;162;p27" descr="May | 2012 | The Unknown Cystic"/>
          <p:cNvPicPr preferRelativeResize="0"/>
          <p:nvPr/>
        </p:nvPicPr>
        <p:blipFill rotWithShape="1">
          <a:blip r:embed="rId3">
            <a:alphaModFix/>
          </a:blip>
          <a:srcRect/>
          <a:stretch/>
        </p:blipFill>
        <p:spPr>
          <a:xfrm>
            <a:off x="4144957" y="533400"/>
            <a:ext cx="2572420" cy="1657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010500" y="63249"/>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t>988</a:t>
            </a:r>
            <a:endParaRPr sz="4000" dirty="0"/>
          </a:p>
        </p:txBody>
      </p:sp>
      <p:sp>
        <p:nvSpPr>
          <p:cNvPr id="83" name="Google Shape;83;p16"/>
          <p:cNvSpPr txBox="1">
            <a:spLocks noGrp="1"/>
          </p:cNvSpPr>
          <p:nvPr>
            <p:ph type="body" idx="1"/>
          </p:nvPr>
        </p:nvSpPr>
        <p:spPr>
          <a:xfrm>
            <a:off x="311700" y="417726"/>
            <a:ext cx="3906600" cy="43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52"/>
              <a:buNone/>
            </a:pPr>
            <a:endParaRPr sz="1313" b="1" dirty="0">
              <a:solidFill>
                <a:srgbClr val="4A4A4A"/>
              </a:solidFill>
              <a:highlight>
                <a:srgbClr val="FFFFFF"/>
              </a:highlight>
            </a:endParaRPr>
          </a:p>
          <a:p>
            <a:pPr marL="0" lvl="0" indent="0" algn="l" rtl="0">
              <a:spcBef>
                <a:spcPts val="800"/>
              </a:spcBef>
              <a:spcAft>
                <a:spcPts val="0"/>
              </a:spcAft>
              <a:buSzPts val="852"/>
              <a:buNone/>
            </a:pPr>
            <a:r>
              <a:rPr lang="en" sz="1600" b="1" dirty="0">
                <a:solidFill>
                  <a:srgbClr val="4A4A4A"/>
                </a:solidFill>
                <a:highlight>
                  <a:srgbClr val="FFFFFF"/>
                </a:highlight>
              </a:rPr>
              <a:t>988 offers 24/7 access to trained crisis counselors who can help people experiencing mental health-related distress. That could be:</a:t>
            </a:r>
            <a:endParaRPr sz="1600" b="1" dirty="0">
              <a:solidFill>
                <a:srgbClr val="4A4A4A"/>
              </a:solidFill>
              <a:highlight>
                <a:srgbClr val="FFFFFF"/>
              </a:highlight>
            </a:endParaRPr>
          </a:p>
          <a:p>
            <a:pPr marL="838200" lvl="0" indent="-312023" algn="l" rtl="0">
              <a:spcBef>
                <a:spcPts val="1100"/>
              </a:spcBef>
              <a:spcAft>
                <a:spcPts val="0"/>
              </a:spcAft>
              <a:buClr>
                <a:srgbClr val="4A4A4A"/>
              </a:buClr>
              <a:buSzPts val="1314"/>
              <a:buFont typeface="Lato"/>
              <a:buChar char="●"/>
            </a:pPr>
            <a:r>
              <a:rPr lang="en" sz="1600" b="1" dirty="0">
                <a:solidFill>
                  <a:srgbClr val="4A4A4A"/>
                </a:solidFill>
                <a:highlight>
                  <a:srgbClr val="FFFFFF"/>
                </a:highlight>
              </a:rPr>
              <a:t>Thoughts of suicide</a:t>
            </a:r>
            <a:endParaRPr sz="1600" b="1" dirty="0">
              <a:solidFill>
                <a:srgbClr val="4A4A4A"/>
              </a:solidFill>
              <a:highlight>
                <a:srgbClr val="FFFFFF"/>
              </a:highlight>
            </a:endParaRPr>
          </a:p>
          <a:p>
            <a:pPr marL="838200" lvl="0" indent="-312023" algn="l" rtl="0">
              <a:spcBef>
                <a:spcPts val="0"/>
              </a:spcBef>
              <a:spcAft>
                <a:spcPts val="0"/>
              </a:spcAft>
              <a:buClr>
                <a:srgbClr val="4A4A4A"/>
              </a:buClr>
              <a:buSzPts val="1314"/>
              <a:buFont typeface="Lato"/>
              <a:buChar char="●"/>
            </a:pPr>
            <a:r>
              <a:rPr lang="en" sz="1600" b="1" dirty="0">
                <a:solidFill>
                  <a:srgbClr val="4A4A4A"/>
                </a:solidFill>
                <a:highlight>
                  <a:srgbClr val="FFFFFF"/>
                </a:highlight>
              </a:rPr>
              <a:t>Mental health or substance use crisis, or</a:t>
            </a:r>
            <a:endParaRPr sz="1600" b="1" dirty="0">
              <a:solidFill>
                <a:srgbClr val="4A4A4A"/>
              </a:solidFill>
              <a:highlight>
                <a:srgbClr val="FFFFFF"/>
              </a:highlight>
            </a:endParaRPr>
          </a:p>
          <a:p>
            <a:pPr marL="838200" lvl="0" indent="-312023" algn="l" rtl="0">
              <a:spcBef>
                <a:spcPts val="0"/>
              </a:spcBef>
              <a:spcAft>
                <a:spcPts val="0"/>
              </a:spcAft>
              <a:buClr>
                <a:srgbClr val="4A4A4A"/>
              </a:buClr>
              <a:buSzPts val="1314"/>
              <a:buFont typeface="Lato"/>
              <a:buChar char="●"/>
            </a:pPr>
            <a:r>
              <a:rPr lang="en" sz="1600" b="1" dirty="0">
                <a:solidFill>
                  <a:srgbClr val="4A4A4A"/>
                </a:solidFill>
                <a:highlight>
                  <a:srgbClr val="FFFFFF"/>
                </a:highlight>
              </a:rPr>
              <a:t>Any other kind of emotional distress</a:t>
            </a:r>
            <a:endParaRPr lang="en-US" sz="1600" b="1" dirty="0">
              <a:solidFill>
                <a:srgbClr val="4A4A4A"/>
              </a:solidFill>
              <a:highlight>
                <a:srgbClr val="FFFFFF"/>
              </a:highlight>
            </a:endParaRPr>
          </a:p>
          <a:p>
            <a:pPr marL="0" lvl="0" indent="0" algn="l" rtl="0">
              <a:spcBef>
                <a:spcPts val="3800"/>
              </a:spcBef>
              <a:spcAft>
                <a:spcPts val="0"/>
              </a:spcAft>
              <a:buSzPts val="852"/>
              <a:buNone/>
            </a:pPr>
            <a:r>
              <a:rPr lang="en-US" sz="1600" b="1" dirty="0">
                <a:solidFill>
                  <a:srgbClr val="4A4A4A"/>
                </a:solidFill>
                <a:highlight>
                  <a:srgbClr val="FFFFFF"/>
                </a:highlight>
              </a:rPr>
              <a:t>People can call or text </a:t>
            </a:r>
            <a:r>
              <a:rPr lang="en-US" sz="1600" b="1" dirty="0">
                <a:solidFill>
                  <a:srgbClr val="1F419A"/>
                </a:solidFill>
                <a:highlight>
                  <a:srgbClr val="FFFFFF"/>
                </a:highlight>
              </a:rPr>
              <a:t>988</a:t>
            </a:r>
            <a:r>
              <a:rPr lang="en-US" sz="1600" b="1" dirty="0">
                <a:solidFill>
                  <a:srgbClr val="4A4A4A"/>
                </a:solidFill>
                <a:highlight>
                  <a:srgbClr val="FFFFFF"/>
                </a:highlight>
              </a:rPr>
              <a:t> or chat </a:t>
            </a:r>
            <a:r>
              <a:rPr lang="en-US" sz="1600" b="1" u="sng" dirty="0">
                <a:solidFill>
                  <a:srgbClr val="1F419A"/>
                </a:solidFill>
                <a:highlight>
                  <a:srgbClr val="FFFFFF"/>
                </a:highlight>
                <a:hlinkClick r:id="rId3">
                  <a:extLst>
                    <a:ext uri="{A12FA001-AC4F-418D-AE19-62706E023703}">
                      <ahyp:hlinkClr xmlns:ahyp="http://schemas.microsoft.com/office/drawing/2018/hyperlinkcolor" val="tx"/>
                    </a:ext>
                  </a:extLst>
                </a:hlinkClick>
              </a:rPr>
              <a:t>988lifeline.org</a:t>
            </a:r>
            <a:r>
              <a:rPr lang="en-US" sz="1600" b="1" dirty="0">
                <a:solidFill>
                  <a:srgbClr val="4A4A4A"/>
                </a:solidFill>
                <a:highlight>
                  <a:srgbClr val="FFFFFF"/>
                </a:highlight>
              </a:rPr>
              <a:t> for themselves or if they are worried about a loved one who may need crisis support.</a:t>
            </a:r>
          </a:p>
          <a:p>
            <a:pPr marL="0" lvl="0" indent="0" algn="l" rtl="0">
              <a:spcBef>
                <a:spcPts val="800"/>
              </a:spcBef>
              <a:spcAft>
                <a:spcPts val="0"/>
              </a:spcAft>
              <a:buSzPts val="852"/>
              <a:buNone/>
            </a:pPr>
            <a:endParaRPr sz="1430" dirty="0"/>
          </a:p>
          <a:p>
            <a:pPr marL="0" lvl="0" indent="0" algn="l" rtl="0">
              <a:spcBef>
                <a:spcPts val="1200"/>
              </a:spcBef>
              <a:spcAft>
                <a:spcPts val="0"/>
              </a:spcAft>
              <a:buSzPts val="852"/>
              <a:buNone/>
            </a:pPr>
            <a:endParaRPr sz="1430" dirty="0"/>
          </a:p>
          <a:p>
            <a:pPr marL="0" lvl="0" indent="0" algn="l" rtl="0">
              <a:spcBef>
                <a:spcPts val="1200"/>
              </a:spcBef>
              <a:spcAft>
                <a:spcPts val="1200"/>
              </a:spcAft>
              <a:buSzPts val="852"/>
              <a:buNone/>
            </a:pPr>
            <a:endParaRPr sz="1430" dirty="0"/>
          </a:p>
        </p:txBody>
      </p:sp>
      <p:pic>
        <p:nvPicPr>
          <p:cNvPr id="84" name="Google Shape;84;p16"/>
          <p:cNvPicPr preferRelativeResize="0"/>
          <p:nvPr/>
        </p:nvPicPr>
        <p:blipFill>
          <a:blip r:embed="rId4">
            <a:alphaModFix/>
          </a:blip>
          <a:stretch>
            <a:fillRect/>
          </a:stretch>
        </p:blipFill>
        <p:spPr>
          <a:xfrm>
            <a:off x="4218300" y="1173425"/>
            <a:ext cx="3238500" cy="3355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90" name="Google Shape;90;p17"/>
          <p:cNvSpPr txBox="1">
            <a:spLocks noGrp="1"/>
          </p:cNvSpPr>
          <p:nvPr>
            <p:ph type="body" idx="4294967295"/>
          </p:nvPr>
        </p:nvSpPr>
        <p:spPr>
          <a:xfrm>
            <a:off x="2962274" y="1104900"/>
            <a:ext cx="2964203" cy="294005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400" b="1" dirty="0">
                <a:solidFill>
                  <a:schemeClr val="dk1"/>
                </a:solidFill>
                <a:latin typeface="Playfair Display"/>
                <a:ea typeface="Playfair Display"/>
                <a:cs typeface="Playfair Display"/>
                <a:sym typeface="Playfair Display"/>
              </a:rPr>
              <a:t>Effects of Social Media</a:t>
            </a:r>
            <a:endParaRPr sz="2400" b="1" dirty="0">
              <a:solidFill>
                <a:schemeClr val="dk1"/>
              </a:solidFill>
              <a:latin typeface="Playfair Display"/>
              <a:ea typeface="Playfair Display"/>
              <a:cs typeface="Playfair Display"/>
              <a:sym typeface="Playfair Display"/>
            </a:endParaRPr>
          </a:p>
          <a:p>
            <a:pPr marL="0" lvl="0" indent="0" algn="ctr" rtl="0">
              <a:lnSpc>
                <a:spcPct val="100000"/>
              </a:lnSpc>
              <a:spcBef>
                <a:spcPts val="0"/>
              </a:spcBef>
              <a:spcAft>
                <a:spcPts val="0"/>
              </a:spcAft>
              <a:buNone/>
            </a:pPr>
            <a:endParaRPr sz="2400" b="1" dirty="0">
              <a:solidFill>
                <a:schemeClr val="dk1"/>
              </a:solidFill>
              <a:latin typeface="Playfair Display"/>
              <a:ea typeface="Playfair Display"/>
              <a:cs typeface="Playfair Display"/>
              <a:sym typeface="Playfair Display"/>
            </a:endParaRPr>
          </a:p>
          <a:p>
            <a:pPr marL="0" lvl="0" indent="0" algn="ctr" rtl="0">
              <a:spcBef>
                <a:spcPts val="0"/>
              </a:spcBef>
              <a:spcAft>
                <a:spcPts val="0"/>
              </a:spcAft>
              <a:buNone/>
            </a:pPr>
            <a:r>
              <a:rPr lang="en" sz="1500" u="sng" dirty="0">
                <a:solidFill>
                  <a:schemeClr val="hlink"/>
                </a:solidFill>
                <a:latin typeface="Calibri"/>
                <a:ea typeface="Calibri"/>
                <a:cs typeface="Calibri"/>
                <a:sym typeface="Calibri"/>
                <a:hlinkClick r:id="rId3"/>
              </a:rPr>
              <a:t>Teen Voices </a:t>
            </a:r>
            <a:endParaRPr sz="2800" b="1" dirty="0">
              <a:solidFill>
                <a:schemeClr val="dk1"/>
              </a:solidFill>
              <a:latin typeface="Playfair Display"/>
              <a:ea typeface="Playfair Display"/>
              <a:cs typeface="Playfair Display"/>
              <a:sym typeface="Playfair Display"/>
            </a:endParaRPr>
          </a:p>
          <a:p>
            <a:pPr marL="0" lvl="0" indent="0" algn="ctr" rtl="0">
              <a:spcBef>
                <a:spcPts val="1200"/>
              </a:spcBef>
              <a:spcAft>
                <a:spcPts val="1200"/>
              </a:spcAft>
              <a:buNone/>
            </a:pPr>
            <a:endParaRPr sz="2400" b="1" dirty="0">
              <a:solidFill>
                <a:schemeClr val="dk1"/>
              </a:solidFill>
              <a:latin typeface="Playfair Display"/>
              <a:ea typeface="Playfair Display"/>
              <a:cs typeface="Playfair Display"/>
              <a:sym typeface="Playfair Display"/>
            </a:endParaRPr>
          </a:p>
        </p:txBody>
      </p:sp>
      <p:pic>
        <p:nvPicPr>
          <p:cNvPr id="91" name="Google Shape;91;p17"/>
          <p:cNvPicPr preferRelativeResize="0"/>
          <p:nvPr/>
        </p:nvPicPr>
        <p:blipFill>
          <a:blip r:embed="rId4">
            <a:alphaModFix/>
          </a:blip>
          <a:stretch>
            <a:fillRect/>
          </a:stretch>
        </p:blipFill>
        <p:spPr>
          <a:xfrm>
            <a:off x="437072" y="181749"/>
            <a:ext cx="1984705" cy="4961751"/>
          </a:xfrm>
          <a:prstGeom prst="rect">
            <a:avLst/>
          </a:prstGeom>
          <a:noFill/>
          <a:ln>
            <a:noFill/>
          </a:ln>
        </p:spPr>
      </p:pic>
      <p:pic>
        <p:nvPicPr>
          <p:cNvPr id="92" name="Google Shape;92;p17"/>
          <p:cNvPicPr preferRelativeResize="0"/>
          <p:nvPr/>
        </p:nvPicPr>
        <p:blipFill>
          <a:blip r:embed="rId5">
            <a:alphaModFix/>
          </a:blip>
          <a:stretch>
            <a:fillRect/>
          </a:stretch>
        </p:blipFill>
        <p:spPr>
          <a:xfrm>
            <a:off x="6624400" y="55500"/>
            <a:ext cx="1935475" cy="5032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980"/>
              <a:t>Additional Resources	</a:t>
            </a:r>
            <a:endParaRPr sz="3980"/>
          </a:p>
        </p:txBody>
      </p:sp>
      <p:sp>
        <p:nvSpPr>
          <p:cNvPr id="98" name="Google Shape;98;p18"/>
          <p:cNvSpPr txBox="1">
            <a:spLocks noGrp="1"/>
          </p:cNvSpPr>
          <p:nvPr>
            <p:ph type="body" idx="1"/>
          </p:nvPr>
        </p:nvSpPr>
        <p:spPr>
          <a:prstGeom prst="rect">
            <a:avLst/>
          </a:prstGeom>
        </p:spPr>
        <p:txBody>
          <a:bodyPr spcFirstLastPara="1" wrap="square" lIns="91425" tIns="91425" rIns="91425" bIns="91425" anchor="t" anchorCtr="0">
            <a:normAutofit fontScale="70000" lnSpcReduction="20000"/>
          </a:bodyPr>
          <a:lstStyle/>
          <a:p>
            <a:pPr indent="-457200">
              <a:buClr>
                <a:srgbClr val="262626"/>
              </a:buClr>
              <a:buSzPct val="100000"/>
              <a:buFont typeface="Wingdings" panose="05000000000000000000" pitchFamily="2" charset="2"/>
              <a:buChar char="Ø"/>
            </a:pPr>
            <a:r>
              <a:rPr lang="en" sz="3221" dirty="0">
                <a:solidFill>
                  <a:srgbClr val="000000"/>
                </a:solidFill>
                <a:latin typeface="Oswald"/>
                <a:ea typeface="Oswald"/>
                <a:cs typeface="Oswald"/>
                <a:sym typeface="Oswald"/>
              </a:rPr>
              <a:t>911</a:t>
            </a:r>
            <a:endParaRPr lang="en-US" sz="3221" dirty="0">
              <a:solidFill>
                <a:srgbClr val="000000"/>
              </a:solidFill>
              <a:latin typeface="Oswald"/>
              <a:ea typeface="Oswald"/>
              <a:cs typeface="Oswald"/>
              <a:sym typeface="Oswald"/>
            </a:endParaRPr>
          </a:p>
          <a:p>
            <a:pPr lvl="0" indent="-457200" algn="l" rtl="0">
              <a:lnSpc>
                <a:spcPct val="100000"/>
              </a:lnSpc>
              <a:spcBef>
                <a:spcPts val="0"/>
              </a:spcBef>
              <a:spcAft>
                <a:spcPts val="0"/>
              </a:spcAft>
              <a:buClr>
                <a:srgbClr val="000000"/>
              </a:buClr>
              <a:buSzPct val="100000"/>
              <a:buFont typeface="Wingdings" panose="05000000000000000000" pitchFamily="2" charset="2"/>
              <a:buChar char="Ø"/>
            </a:pPr>
            <a:r>
              <a:rPr lang="en-US" sz="3221" dirty="0">
                <a:solidFill>
                  <a:srgbClr val="000000"/>
                </a:solidFill>
                <a:latin typeface="Oswald"/>
                <a:ea typeface="Oswald"/>
                <a:cs typeface="Oswald"/>
                <a:sym typeface="Oswald"/>
              </a:rPr>
              <a:t>988</a:t>
            </a:r>
          </a:p>
          <a:p>
            <a:pPr lvl="0" indent="-457200" algn="l" rtl="0">
              <a:lnSpc>
                <a:spcPct val="100000"/>
              </a:lnSpc>
              <a:spcBef>
                <a:spcPts val="0"/>
              </a:spcBef>
              <a:spcAft>
                <a:spcPts val="0"/>
              </a:spcAft>
              <a:buClr>
                <a:srgbClr val="262626"/>
              </a:buClr>
              <a:buSzPct val="100000"/>
              <a:buFont typeface="Wingdings" panose="05000000000000000000" pitchFamily="2" charset="2"/>
              <a:buChar char="Ø"/>
            </a:pPr>
            <a:r>
              <a:rPr lang="en" sz="3221" dirty="0">
                <a:solidFill>
                  <a:srgbClr val="000000"/>
                </a:solidFill>
                <a:latin typeface="Oswald"/>
                <a:ea typeface="Oswald"/>
                <a:cs typeface="Oswald"/>
                <a:sym typeface="Oswald"/>
              </a:rPr>
              <a:t>Teen Lifeline 602-248-TEEN (8336)</a:t>
            </a:r>
            <a:endParaRPr sz="1551" dirty="0">
              <a:solidFill>
                <a:srgbClr val="000000"/>
              </a:solidFill>
              <a:latin typeface="Oswald"/>
              <a:ea typeface="Oswald"/>
              <a:cs typeface="Oswald"/>
              <a:sym typeface="Oswald"/>
            </a:endParaRPr>
          </a:p>
          <a:p>
            <a:pPr lvl="0" indent="-457200" algn="l" rtl="0">
              <a:lnSpc>
                <a:spcPct val="100000"/>
              </a:lnSpc>
              <a:spcBef>
                <a:spcPts val="1300"/>
              </a:spcBef>
              <a:spcAft>
                <a:spcPts val="0"/>
              </a:spcAft>
              <a:buClr>
                <a:srgbClr val="262626"/>
              </a:buClr>
              <a:buSzPct val="100000"/>
              <a:buFont typeface="Wingdings" panose="05000000000000000000" pitchFamily="2" charset="2"/>
              <a:buChar char="Ø"/>
            </a:pPr>
            <a:r>
              <a:rPr lang="en" sz="3221" dirty="0">
                <a:solidFill>
                  <a:srgbClr val="000000"/>
                </a:solidFill>
                <a:latin typeface="Oswald"/>
                <a:ea typeface="Oswald"/>
                <a:cs typeface="Oswald"/>
                <a:sym typeface="Oswald"/>
              </a:rPr>
              <a:t>Text Crisis Line 741-741</a:t>
            </a:r>
            <a:endParaRPr sz="1551" dirty="0">
              <a:solidFill>
                <a:srgbClr val="000000"/>
              </a:solidFill>
              <a:latin typeface="Oswald"/>
              <a:ea typeface="Oswald"/>
              <a:cs typeface="Oswald"/>
              <a:sym typeface="Oswald"/>
            </a:endParaRPr>
          </a:p>
          <a:p>
            <a:pPr lvl="0" indent="-457200" algn="l" rtl="0">
              <a:lnSpc>
                <a:spcPct val="100000"/>
              </a:lnSpc>
              <a:spcBef>
                <a:spcPts val="1300"/>
              </a:spcBef>
              <a:spcAft>
                <a:spcPts val="0"/>
              </a:spcAft>
              <a:buClr>
                <a:srgbClr val="262626"/>
              </a:buClr>
              <a:buSzPct val="100000"/>
              <a:buFont typeface="Wingdings" panose="05000000000000000000" pitchFamily="2" charset="2"/>
              <a:buChar char="Ø"/>
            </a:pPr>
            <a:r>
              <a:rPr lang="en" sz="3221" dirty="0">
                <a:solidFill>
                  <a:srgbClr val="000000"/>
                </a:solidFill>
                <a:latin typeface="Oswald"/>
                <a:ea typeface="Oswald"/>
                <a:cs typeface="Oswald"/>
                <a:sym typeface="Oswald"/>
              </a:rPr>
              <a:t>Suicide Prevention Lifeline 800-273-TALK (8255)</a:t>
            </a:r>
            <a:endParaRPr sz="1551" dirty="0">
              <a:solidFill>
                <a:srgbClr val="000000"/>
              </a:solidFill>
              <a:latin typeface="Oswald"/>
              <a:ea typeface="Oswald"/>
              <a:cs typeface="Oswald"/>
              <a:sym typeface="Oswald"/>
            </a:endParaRPr>
          </a:p>
          <a:p>
            <a:pPr lvl="0" indent="-457200" algn="l" rtl="0">
              <a:lnSpc>
                <a:spcPct val="100000"/>
              </a:lnSpc>
              <a:spcBef>
                <a:spcPts val="1300"/>
              </a:spcBef>
              <a:spcAft>
                <a:spcPts val="0"/>
              </a:spcAft>
              <a:buClr>
                <a:srgbClr val="262626"/>
              </a:buClr>
              <a:buSzPct val="100000"/>
              <a:buFont typeface="Wingdings" panose="05000000000000000000" pitchFamily="2" charset="2"/>
              <a:buChar char="Ø"/>
            </a:pPr>
            <a:r>
              <a:rPr lang="en" sz="3221" dirty="0">
                <a:solidFill>
                  <a:srgbClr val="000000"/>
                </a:solidFill>
                <a:latin typeface="Oswald"/>
                <a:ea typeface="Oswald"/>
                <a:cs typeface="Oswald"/>
                <a:sym typeface="Oswald"/>
              </a:rPr>
              <a:t>EMPACT 480-784-1500</a:t>
            </a:r>
          </a:p>
          <a:p>
            <a:pPr lvl="0" indent="-457200" algn="l" rtl="0">
              <a:lnSpc>
                <a:spcPct val="100000"/>
              </a:lnSpc>
              <a:spcBef>
                <a:spcPts val="1300"/>
              </a:spcBef>
              <a:spcAft>
                <a:spcPts val="0"/>
              </a:spcAft>
              <a:buClr>
                <a:srgbClr val="262626"/>
              </a:buClr>
              <a:buSzPct val="100000"/>
              <a:buFont typeface="Wingdings" panose="05000000000000000000" pitchFamily="2" charset="2"/>
              <a:buChar char="Ø"/>
            </a:pPr>
            <a:r>
              <a:rPr lang="en" sz="3221" dirty="0">
                <a:solidFill>
                  <a:srgbClr val="000000"/>
                </a:solidFill>
                <a:latin typeface="Oswald"/>
                <a:ea typeface="Oswald"/>
                <a:cs typeface="Oswald"/>
                <a:sym typeface="Oswald"/>
              </a:rPr>
              <a:t>Trevor Project LGBTQIA+ 1 866 488-7386</a:t>
            </a:r>
            <a:endParaRPr sz="3221" dirty="0">
              <a:solidFill>
                <a:srgbClr val="000000"/>
              </a:solidFill>
              <a:latin typeface="Oswald"/>
              <a:ea typeface="Oswald"/>
              <a:cs typeface="Oswald"/>
              <a:sym typeface="Oswald"/>
            </a:endParaRPr>
          </a:p>
          <a:p>
            <a:pPr lvl="0" indent="-457200" algn="l" rtl="0">
              <a:lnSpc>
                <a:spcPct val="100000"/>
              </a:lnSpc>
              <a:spcBef>
                <a:spcPts val="1300"/>
              </a:spcBef>
              <a:spcAft>
                <a:spcPts val="0"/>
              </a:spcAft>
              <a:buClr>
                <a:srgbClr val="000000"/>
              </a:buClr>
              <a:buSzPct val="100000"/>
              <a:buFont typeface="Wingdings" panose="05000000000000000000" pitchFamily="2" charset="2"/>
              <a:buChar char="Ø"/>
            </a:pPr>
            <a:r>
              <a:rPr lang="en" sz="3221" dirty="0">
                <a:solidFill>
                  <a:srgbClr val="000000"/>
                </a:solidFill>
                <a:latin typeface="Oswald"/>
                <a:ea typeface="Oswald"/>
                <a:cs typeface="Oswald"/>
                <a:sym typeface="Oswald"/>
              </a:rPr>
              <a:t>A Friend Asks App </a:t>
            </a:r>
            <a:endParaRPr sz="3221" dirty="0">
              <a:solidFill>
                <a:srgbClr val="000000"/>
              </a:solidFill>
              <a:latin typeface="Oswald"/>
              <a:ea typeface="Oswald"/>
              <a:cs typeface="Oswald"/>
              <a:sym typeface="Oswald"/>
            </a:endParaRPr>
          </a:p>
          <a:p>
            <a:pPr marL="91440" lvl="0" indent="0" algn="l" rtl="0">
              <a:lnSpc>
                <a:spcPct val="85000"/>
              </a:lnSpc>
              <a:spcBef>
                <a:spcPts val="1300"/>
              </a:spcBef>
              <a:spcAft>
                <a:spcPts val="0"/>
              </a:spcAft>
              <a:buClr>
                <a:srgbClr val="262626"/>
              </a:buClr>
              <a:buSzPct val="100000"/>
              <a:buFont typeface="Arial"/>
              <a:buNone/>
            </a:pPr>
            <a:endParaRPr sz="2220" dirty="0">
              <a:solidFill>
                <a:srgbClr val="000000"/>
              </a:solidFill>
              <a:latin typeface="Playfair Display"/>
              <a:ea typeface="Playfair Display"/>
              <a:cs typeface="Playfair Display"/>
              <a:sym typeface="Playfair Display"/>
            </a:endParaRPr>
          </a:p>
          <a:p>
            <a:pPr marL="0" lvl="0" indent="0" algn="l" rtl="0">
              <a:spcBef>
                <a:spcPts val="1600"/>
              </a:spcBef>
              <a:spcAft>
                <a:spcPts val="1200"/>
              </a:spcAft>
              <a:buNone/>
            </a:pP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0"/>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1521B"/>
              </a:buClr>
              <a:buSzPts val="3300"/>
              <a:buFont typeface="Century Gothic"/>
              <a:buNone/>
            </a:pPr>
            <a:r>
              <a:rPr lang="en" sz="2600" b="1" dirty="0"/>
              <a:t>WE ARE ALWAYS HERE FOR YOU! </a:t>
            </a:r>
            <a:br>
              <a:rPr lang="en" sz="2600" b="1" dirty="0"/>
            </a:br>
            <a:r>
              <a:rPr lang="en" sz="2600" b="1" dirty="0"/>
              <a:t>FINISH STRONG!</a:t>
            </a:r>
            <a:endParaRPr sz="2600" b="1" dirty="0"/>
          </a:p>
        </p:txBody>
      </p:sp>
      <p:pic>
        <p:nvPicPr>
          <p:cNvPr id="591" name="Google Shape;591;p80"/>
          <p:cNvPicPr preferRelativeResize="0">
            <a:picLocks noGrp="1"/>
          </p:cNvPicPr>
          <p:nvPr>
            <p:ph idx="1"/>
          </p:nvPr>
        </p:nvPicPr>
        <p:blipFill rotWithShape="1">
          <a:blip r:embed="rId3">
            <a:alphaModFix/>
          </a:blip>
          <a:stretch/>
        </p:blipFill>
        <p:spPr>
          <a:xfrm>
            <a:off x="1924050" y="1638300"/>
            <a:ext cx="3714749" cy="304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374117" y="390381"/>
            <a:ext cx="7620000" cy="677843"/>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2400"/>
              <a:buFont typeface="Century Gothic"/>
              <a:buNone/>
            </a:pPr>
            <a:r>
              <a:rPr lang="en" sz="2400" dirty="0"/>
              <a:t>What are we here for?</a:t>
            </a:r>
            <a:br>
              <a:rPr lang="en" sz="2400" dirty="0"/>
            </a:br>
            <a:r>
              <a:rPr lang="en" sz="2400" dirty="0"/>
              <a:t>Where are we?</a:t>
            </a:r>
            <a:br>
              <a:rPr lang="en" sz="2400" dirty="0"/>
            </a:br>
            <a:r>
              <a:rPr lang="en" sz="2400" dirty="0"/>
              <a:t>How to make an appointment</a:t>
            </a:r>
            <a:endParaRPr sz="2400" dirty="0"/>
          </a:p>
        </p:txBody>
      </p:sp>
      <p:sp>
        <p:nvSpPr>
          <p:cNvPr id="168" name="Google Shape;168;p28"/>
          <p:cNvSpPr txBox="1">
            <a:spLocks noGrp="1"/>
          </p:cNvSpPr>
          <p:nvPr>
            <p:ph idx="1"/>
          </p:nvPr>
        </p:nvSpPr>
        <p:spPr>
          <a:xfrm>
            <a:off x="94175" y="1286676"/>
            <a:ext cx="7620000" cy="3856873"/>
          </a:xfrm>
          <a:prstGeom prst="rect">
            <a:avLst/>
          </a:prstGeom>
          <a:noFill/>
          <a:ln>
            <a:noFill/>
          </a:ln>
        </p:spPr>
        <p:txBody>
          <a:bodyPr spcFirstLastPara="1" wrap="square" lIns="91425" tIns="45700" rIns="91425" bIns="45700" anchor="t" anchorCtr="0">
            <a:noAutofit/>
          </a:bodyPr>
          <a:lstStyle/>
          <a:p>
            <a:pPr>
              <a:lnSpc>
                <a:spcPct val="75000"/>
              </a:lnSpc>
              <a:spcBef>
                <a:spcPts val="1400"/>
              </a:spcBef>
              <a:buSzPts val="1800"/>
            </a:pPr>
            <a:r>
              <a:rPr lang="en" sz="1400" b="1" dirty="0"/>
              <a:t>We are here to help you academically, socially, emotionally, and guide you towards your future career and college experience. </a:t>
            </a:r>
            <a:endParaRPr sz="1400" b="1" dirty="0"/>
          </a:p>
          <a:p>
            <a:pPr>
              <a:lnSpc>
                <a:spcPct val="75000"/>
              </a:lnSpc>
              <a:spcBef>
                <a:spcPts val="1400"/>
              </a:spcBef>
              <a:buSzPts val="1800"/>
            </a:pPr>
            <a:r>
              <a:rPr lang="en" sz="1400" b="1" dirty="0"/>
              <a:t>We are located in the Administration building.</a:t>
            </a:r>
            <a:endParaRPr sz="1400" b="1" dirty="0"/>
          </a:p>
          <a:p>
            <a:pPr>
              <a:lnSpc>
                <a:spcPct val="75000"/>
              </a:lnSpc>
              <a:spcBef>
                <a:spcPts val="1400"/>
              </a:spcBef>
              <a:buSzPts val="1800"/>
            </a:pPr>
            <a:r>
              <a:rPr lang="en" sz="1400" b="1" dirty="0"/>
              <a:t>Counselors are available before school, after school, and during lunch without an appointment.</a:t>
            </a:r>
            <a:endParaRPr sz="1400" b="1" dirty="0"/>
          </a:p>
          <a:p>
            <a:pPr>
              <a:lnSpc>
                <a:spcPct val="75000"/>
              </a:lnSpc>
              <a:spcBef>
                <a:spcPts val="1400"/>
              </a:spcBef>
              <a:buSzPts val="1800"/>
            </a:pPr>
            <a:r>
              <a:rPr lang="en" sz="1400" b="1" dirty="0"/>
              <a:t>Appointments can be made with Mrs. Blancarte.</a:t>
            </a:r>
            <a:endParaRPr sz="1400" b="1" dirty="0"/>
          </a:p>
          <a:p>
            <a:pPr>
              <a:defRPr/>
            </a:pPr>
            <a:r>
              <a:rPr lang="en-US" altLang="en-US" sz="1400" b="1" dirty="0" err="1">
                <a:cs typeface="Tahoma" panose="020B0604030504040204" pitchFamily="34" charset="0"/>
              </a:rPr>
              <a:t>Opt</a:t>
            </a:r>
            <a:r>
              <a:rPr lang="en-US" altLang="en-US" sz="1400" b="1" dirty="0">
                <a:cs typeface="Tahoma" panose="020B0604030504040204" pitchFamily="34" charset="0"/>
              </a:rPr>
              <a:t> into your counselor’s Google Classroom—if you are new send an email to your counselor to ensure you are invited. If you have not received an invite email your counselor to alert them. </a:t>
            </a:r>
          </a:p>
          <a:p>
            <a:pPr>
              <a:defRPr/>
            </a:pPr>
            <a:r>
              <a:rPr lang="en-US" altLang="en-US" sz="1400" b="1" dirty="0">
                <a:cs typeface="Tahoma" panose="020B0604030504040204" pitchFamily="34" charset="0"/>
              </a:rPr>
              <a:t>Remember, no staff member receives emails to the GSE account; to correspond to any staff member </a:t>
            </a:r>
            <a:r>
              <a:rPr lang="en-US" altLang="en-US" sz="1400" b="1" dirty="0">
                <a:solidFill>
                  <a:srgbClr val="FF0000"/>
                </a:solidFill>
                <a:cs typeface="Tahoma" panose="020B0604030504040204" pitchFamily="34" charset="0"/>
              </a:rPr>
              <a:t>lastname.firstname@cusd80.com</a:t>
            </a:r>
            <a:endParaRPr lang="en-US" altLang="en-US" sz="1400" b="1" dirty="0">
              <a:cs typeface="Tahoma" panose="020B0604030504040204" pitchFamily="34" charset="0"/>
            </a:endParaRPr>
          </a:p>
          <a:p>
            <a:pPr>
              <a:defRPr/>
            </a:pPr>
            <a:r>
              <a:rPr lang="en-US" sz="1400" b="1" dirty="0">
                <a:cs typeface="Tahoma" panose="020B0604030504040204" pitchFamily="34" charset="0"/>
                <a:hlinkClick r:id="rId3"/>
              </a:rPr>
              <a:t>Basha webpage</a:t>
            </a:r>
            <a:r>
              <a:rPr lang="en-US" sz="1400" b="1" dirty="0">
                <a:cs typeface="Tahoma" panose="020B0604030504040204" pitchFamily="34" charset="0"/>
              </a:rPr>
              <a:t>—Academics—Counseling Office—bookmark this and view every 2 weeks for updates—check out the Overview first please!</a:t>
            </a:r>
            <a:endParaRPr lang="en-US" sz="1400" b="1" dirty="0"/>
          </a:p>
          <a:p>
            <a:pPr marL="228600" lvl="0" indent="-184150" algn="l" rtl="0">
              <a:lnSpc>
                <a:spcPct val="75000"/>
              </a:lnSpc>
              <a:spcBef>
                <a:spcPts val="1400"/>
              </a:spcBef>
              <a:spcAft>
                <a:spcPts val="0"/>
              </a:spcAft>
              <a:buSzPts val="1100"/>
              <a:buChar char="•"/>
            </a:pPr>
            <a:endParaRPr dirty="0"/>
          </a:p>
          <a:p>
            <a:pPr marL="228600" lvl="0" indent="-127000" algn="l" rtl="0">
              <a:lnSpc>
                <a:spcPct val="75000"/>
              </a:lnSpc>
              <a:spcBef>
                <a:spcPts val="1400"/>
              </a:spcBef>
              <a:spcAft>
                <a:spcPts val="0"/>
              </a:spcAft>
              <a:buSzPts val="1700"/>
              <a:buNone/>
            </a:pPr>
            <a:endParaRPr sz="1700" dirty="0"/>
          </a:p>
          <a:p>
            <a:pPr marL="228600" lvl="0" indent="-127000" algn="l" rtl="0">
              <a:lnSpc>
                <a:spcPct val="75000"/>
              </a:lnSpc>
              <a:spcBef>
                <a:spcPts val="1400"/>
              </a:spcBef>
              <a:spcAft>
                <a:spcPts val="0"/>
              </a:spcAft>
              <a:buSzPts val="1700"/>
              <a:buNone/>
            </a:pPr>
            <a:endParaRPr sz="1700" dirty="0"/>
          </a:p>
        </p:txBody>
      </p:sp>
      <p:pic>
        <p:nvPicPr>
          <p:cNvPr id="169" name="Google Shape;169;p28"/>
          <p:cNvPicPr preferRelativeResize="0"/>
          <p:nvPr/>
        </p:nvPicPr>
        <p:blipFill rotWithShape="1">
          <a:blip r:embed="rId4">
            <a:alphaModFix/>
          </a:blip>
          <a:srcRect/>
          <a:stretch/>
        </p:blipFill>
        <p:spPr>
          <a:xfrm>
            <a:off x="5163395" y="0"/>
            <a:ext cx="3429893" cy="1286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idx="1"/>
          </p:nvPr>
        </p:nvSpPr>
        <p:spPr>
          <a:xfrm>
            <a:off x="856282" y="-37853"/>
            <a:ext cx="7392134" cy="5200650"/>
          </a:xfrm>
          <a:prstGeom prst="rect">
            <a:avLst/>
          </a:prstGeom>
          <a:noFill/>
          <a:ln>
            <a:noFill/>
          </a:ln>
        </p:spPr>
        <p:txBody>
          <a:bodyPr spcFirstLastPara="1" wrap="square" lIns="91425" tIns="45700" rIns="91425" bIns="45700" anchor="t" anchorCtr="0">
            <a:noAutofit/>
          </a:bodyPr>
          <a:lstStyle/>
          <a:p>
            <a:pPr marL="0" lvl="0" indent="0" algn="ctr" rtl="0">
              <a:lnSpc>
                <a:spcPct val="75000"/>
              </a:lnSpc>
              <a:spcBef>
                <a:spcPts val="0"/>
              </a:spcBef>
              <a:spcAft>
                <a:spcPts val="0"/>
              </a:spcAft>
              <a:buSzPts val="1100"/>
              <a:buNone/>
            </a:pPr>
            <a:endParaRPr sz="1100" b="1" i="1" u="sng" dirty="0"/>
          </a:p>
          <a:p>
            <a:pPr marL="0" lvl="0" indent="0" algn="l" rtl="0">
              <a:lnSpc>
                <a:spcPct val="75000"/>
              </a:lnSpc>
              <a:spcBef>
                <a:spcPts val="1400"/>
              </a:spcBef>
              <a:spcAft>
                <a:spcPts val="0"/>
              </a:spcAft>
              <a:buSzPts val="1400"/>
              <a:buNone/>
            </a:pPr>
            <a:r>
              <a:rPr lang="en" sz="1400" b="1" dirty="0">
                <a:solidFill>
                  <a:schemeClr val="accent2"/>
                </a:solidFill>
              </a:rPr>
              <a:t>BASHA CAREER AND COLLEGE CENTER:</a:t>
            </a:r>
            <a:endParaRPr sz="1100" b="1" dirty="0">
              <a:solidFill>
                <a:schemeClr val="accent2"/>
              </a:solidFill>
            </a:endParaRPr>
          </a:p>
          <a:p>
            <a:pPr marL="0" lvl="0" indent="0" algn="l" rtl="0">
              <a:lnSpc>
                <a:spcPct val="75000"/>
              </a:lnSpc>
              <a:spcBef>
                <a:spcPts val="1400"/>
              </a:spcBef>
              <a:spcAft>
                <a:spcPts val="0"/>
              </a:spcAft>
              <a:buSzPts val="1400"/>
              <a:buNone/>
            </a:pPr>
            <a:r>
              <a:rPr lang="en" sz="1400" b="1" u="sng" dirty="0">
                <a:solidFill>
                  <a:schemeClr val="accent2"/>
                </a:solidFill>
              </a:rPr>
              <a:t>STAY INFORMED ABOUT:</a:t>
            </a:r>
            <a:endParaRPr sz="1400" b="1" u="sng" dirty="0">
              <a:solidFill>
                <a:schemeClr val="accent2"/>
              </a:solidFill>
            </a:endParaRPr>
          </a:p>
          <a:p>
            <a:pPr>
              <a:defRPr/>
            </a:pPr>
            <a:r>
              <a:rPr lang="en-US" altLang="en-US" sz="1400" b="1" dirty="0">
                <a:latin typeface="+mj-lt"/>
                <a:cs typeface="Tahoma" panose="020B0604030504040204" pitchFamily="34" charset="0"/>
              </a:rPr>
              <a:t>Mrs. Fassinger – C106</a:t>
            </a:r>
          </a:p>
          <a:p>
            <a:pPr>
              <a:defRPr/>
            </a:pPr>
            <a:r>
              <a:rPr lang="en-US" altLang="en-US" sz="1400" b="1" dirty="0">
                <a:latin typeface="+mj-lt"/>
                <a:cs typeface="Tahoma" panose="020B0604030504040204" pitchFamily="34" charset="0"/>
              </a:rPr>
              <a:t>Scholarships—join the Google Classroom</a:t>
            </a:r>
          </a:p>
          <a:p>
            <a:pPr>
              <a:defRPr/>
            </a:pPr>
            <a:r>
              <a:rPr lang="en-US" sz="1400" b="1" dirty="0">
                <a:latin typeface="+mj-lt"/>
              </a:rPr>
              <a:t>Enter Code: lrb5ua5 to join the classroom!</a:t>
            </a:r>
          </a:p>
          <a:p>
            <a:pPr>
              <a:defRPr/>
            </a:pPr>
            <a:r>
              <a:rPr lang="en-US" altLang="en-US" sz="1400" b="1" dirty="0">
                <a:latin typeface="+mj-lt"/>
                <a:cs typeface="Tahoma" panose="020B0604030504040204" pitchFamily="34" charset="0"/>
              </a:rPr>
              <a:t>FAFSA</a:t>
            </a:r>
          </a:p>
          <a:p>
            <a:pPr>
              <a:defRPr/>
            </a:pPr>
            <a:r>
              <a:rPr lang="en-US" altLang="en-US" sz="1400" b="1" dirty="0">
                <a:latin typeface="+mj-lt"/>
                <a:cs typeface="Tahoma" panose="020B0604030504040204" pitchFamily="34" charset="0"/>
              </a:rPr>
              <a:t>Jobs</a:t>
            </a:r>
          </a:p>
          <a:p>
            <a:pPr>
              <a:defRPr/>
            </a:pPr>
            <a:r>
              <a:rPr lang="en-US" altLang="en-US" sz="1400" b="1" dirty="0">
                <a:latin typeface="+mj-lt"/>
                <a:cs typeface="Tahoma" panose="020B0604030504040204" pitchFamily="34" charset="0"/>
              </a:rPr>
              <a:t>Military</a:t>
            </a:r>
          </a:p>
          <a:p>
            <a:pPr>
              <a:defRPr/>
            </a:pPr>
            <a:r>
              <a:rPr lang="en-US" altLang="en-US" sz="1400" b="1" dirty="0">
                <a:latin typeface="+mj-lt"/>
                <a:cs typeface="Tahoma" panose="020B0604030504040204" pitchFamily="34" charset="0"/>
              </a:rPr>
              <a:t>Volunteer Opportunities</a:t>
            </a:r>
          </a:p>
          <a:p>
            <a:pPr>
              <a:defRPr/>
            </a:pPr>
            <a:r>
              <a:rPr lang="en-US" altLang="en-US" sz="1400" b="1" dirty="0">
                <a:latin typeface="+mj-lt"/>
                <a:cs typeface="Tahoma" panose="020B0604030504040204" pitchFamily="34" charset="0"/>
              </a:rPr>
              <a:t>College &amp; Career Center Website</a:t>
            </a:r>
          </a:p>
          <a:p>
            <a:pPr>
              <a:defRPr/>
            </a:pPr>
            <a:r>
              <a:rPr lang="en-US" sz="1400" b="1" dirty="0">
                <a:latin typeface="+mj-lt"/>
                <a:ea typeface="Calibri" panose="020F0502020204030204" pitchFamily="34" charset="0"/>
              </a:rPr>
              <a:t>College &amp; Career Center Padlet at: </a:t>
            </a:r>
          </a:p>
          <a:p>
            <a:pPr marL="342900" lvl="1" indent="0">
              <a:buNone/>
              <a:defRPr/>
            </a:pPr>
            <a:r>
              <a:rPr lang="en-US" sz="1250" b="1" dirty="0">
                <a:latin typeface="+mj-lt"/>
                <a:ea typeface="Calibri" panose="020F0502020204030204" pitchFamily="34" charset="0"/>
              </a:rPr>
              <a:t> </a:t>
            </a:r>
            <a:r>
              <a:rPr lang="en-US" sz="1400" b="1" i="0" dirty="0">
                <a:effectLst/>
                <a:latin typeface="Calibri" panose="020F0502020204030204" pitchFamily="34" charset="0"/>
                <a:hlinkClick r:id="rId3"/>
              </a:rPr>
              <a:t>https://padlet.com/fassingerrita1/basha-high-school-college-career-center-417il3xmdem9rc0g</a:t>
            </a:r>
            <a:br>
              <a:rPr lang="en-US" sz="1850" b="1" dirty="0"/>
            </a:br>
            <a:r>
              <a:rPr lang="en-US" sz="1250" b="1" dirty="0">
                <a:latin typeface="+mj-lt"/>
              </a:rPr>
              <a:t>Join the Google Classroom</a:t>
            </a:r>
          </a:p>
          <a:p>
            <a:pPr>
              <a:defRPr/>
            </a:pPr>
            <a:r>
              <a:rPr lang="en-US" sz="1400" b="1" u="sng" dirty="0">
                <a:solidFill>
                  <a:srgbClr val="000000"/>
                </a:solidFill>
                <a:latin typeface="+mj-lt"/>
                <a:ea typeface="Calibri" panose="020F0502020204030204" pitchFamily="34" charset="0"/>
                <a:cs typeface="Calibri" panose="020F0502020204030204" pitchFamily="34" charset="0"/>
                <a:hlinkClick r:id="rId4"/>
              </a:rPr>
              <a:t>Classwork for BHS College/Career Center (google.com)</a:t>
            </a:r>
            <a:r>
              <a:rPr lang="en-US" sz="1400" b="1" dirty="0">
                <a:latin typeface="+mj-lt"/>
              </a:rPr>
              <a:t>	</a:t>
            </a:r>
          </a:p>
          <a:p>
            <a:pPr marL="0" indent="0">
              <a:buFont typeface="Symbol" panose="05050102010706020507" pitchFamily="18" charset="2"/>
              <a:buNone/>
              <a:defRPr/>
            </a:pPr>
            <a:r>
              <a:rPr lang="en-US" sz="1400" b="1" dirty="0">
                <a:latin typeface="+mj-lt"/>
              </a:rPr>
              <a:t>Sign in with your GSE Account. </a:t>
            </a:r>
          </a:p>
          <a:p>
            <a:pPr marL="0" indent="0">
              <a:buFont typeface="Symbol" panose="05050102010706020507" pitchFamily="18" charset="2"/>
              <a:buNone/>
              <a:defRPr/>
            </a:pPr>
            <a:r>
              <a:rPr lang="en-US" sz="1400" b="1" dirty="0">
                <a:latin typeface="+mj-lt"/>
              </a:rPr>
              <a:t>	</a:t>
            </a:r>
            <a:endParaRPr sz="1400" dirty="0"/>
          </a:p>
        </p:txBody>
      </p:sp>
      <p:pic>
        <p:nvPicPr>
          <p:cNvPr id="1026" name="Picture 2" descr="College &amp; Career Center / Overview">
            <a:extLst>
              <a:ext uri="{FF2B5EF4-FFF2-40B4-BE49-F238E27FC236}">
                <a16:creationId xmlns:a16="http://schemas.microsoft.com/office/drawing/2014/main" id="{61AC7A69-B5B8-92C1-83AB-D5AD91775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657225"/>
            <a:ext cx="2619375" cy="270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500400" y="-112161"/>
            <a:ext cx="8079525" cy="999000"/>
          </a:xfrm>
          <a:prstGeom prst="rect">
            <a:avLst/>
          </a:prstGeom>
        </p:spPr>
        <p:txBody>
          <a:bodyPr spcFirstLastPara="1" vert="horz" wrap="square" lIns="68569" tIns="34275" rIns="68569" bIns="34275" rtlCol="0" anchor="ctr" anchorCtr="0">
            <a:normAutofit/>
          </a:bodyPr>
          <a:lstStyle/>
          <a:p>
            <a:pPr algn="ctr">
              <a:spcBef>
                <a:spcPts val="0"/>
              </a:spcBef>
            </a:pPr>
            <a:r>
              <a:rPr lang="en-US">
                <a:solidFill>
                  <a:srgbClr val="1155CC"/>
                </a:solidFill>
                <a:latin typeface="Permanent Marker"/>
                <a:ea typeface="Permanent Marker"/>
                <a:cs typeface="Permanent Marker"/>
                <a:sym typeface="Permanent Marker"/>
              </a:rPr>
              <a:t>Graduation Requirements</a:t>
            </a:r>
            <a:endParaRPr>
              <a:solidFill>
                <a:srgbClr val="1155CC"/>
              </a:solidFill>
              <a:latin typeface="Permanent Marker"/>
              <a:ea typeface="Permanent Marker"/>
              <a:cs typeface="Permanent Marker"/>
              <a:sym typeface="Permanent Marker"/>
            </a:endParaRPr>
          </a:p>
        </p:txBody>
      </p:sp>
      <p:graphicFrame>
        <p:nvGraphicFramePr>
          <p:cNvPr id="95" name="Google Shape;95;p17"/>
          <p:cNvGraphicFramePr/>
          <p:nvPr>
            <p:extLst>
              <p:ext uri="{D42A27DB-BD31-4B8C-83A1-F6EECF244321}">
                <p14:modId xmlns:p14="http://schemas.microsoft.com/office/powerpoint/2010/main" val="3216840079"/>
              </p:ext>
            </p:extLst>
          </p:nvPr>
        </p:nvGraphicFramePr>
        <p:xfrm>
          <a:off x="630469" y="670256"/>
          <a:ext cx="7949456" cy="4386547"/>
        </p:xfrm>
        <a:graphic>
          <a:graphicData uri="http://schemas.openxmlformats.org/drawingml/2006/table">
            <a:tbl>
              <a:tblPr>
                <a:noFill/>
              </a:tblPr>
              <a:tblGrid>
                <a:gridCol w="2199206">
                  <a:extLst>
                    <a:ext uri="{9D8B030D-6E8A-4147-A177-3AD203B41FA5}">
                      <a16:colId xmlns:a16="http://schemas.microsoft.com/office/drawing/2014/main" val="20000"/>
                    </a:ext>
                  </a:extLst>
                </a:gridCol>
                <a:gridCol w="2764144">
                  <a:extLst>
                    <a:ext uri="{9D8B030D-6E8A-4147-A177-3AD203B41FA5}">
                      <a16:colId xmlns:a16="http://schemas.microsoft.com/office/drawing/2014/main" val="20001"/>
                    </a:ext>
                  </a:extLst>
                </a:gridCol>
                <a:gridCol w="2986106">
                  <a:extLst>
                    <a:ext uri="{9D8B030D-6E8A-4147-A177-3AD203B41FA5}">
                      <a16:colId xmlns:a16="http://schemas.microsoft.com/office/drawing/2014/main" val="20002"/>
                    </a:ext>
                  </a:extLst>
                </a:gridCol>
              </a:tblGrid>
              <a:tr h="540188">
                <a:tc>
                  <a:txBody>
                    <a:bodyPr/>
                    <a:lstStyle/>
                    <a:p>
                      <a:pPr marL="0" lvl="0" indent="0" algn="ctr" rtl="0">
                        <a:lnSpc>
                          <a:spcPct val="115000"/>
                        </a:lnSpc>
                        <a:spcBef>
                          <a:spcPts val="0"/>
                        </a:spcBef>
                        <a:spcAft>
                          <a:spcPts val="0"/>
                        </a:spcAft>
                        <a:buNone/>
                      </a:pPr>
                      <a:r>
                        <a:rPr lang="en-US" sz="1200" b="1"/>
                        <a:t>Curriculum area</a:t>
                      </a:r>
                      <a:endParaRPr sz="1200" b="1"/>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Graduation</a:t>
                      </a:r>
                      <a:endParaRPr sz="1200" b="1"/>
                    </a:p>
                    <a:p>
                      <a:pPr marL="0" lvl="0" indent="0" algn="ctr" rtl="0">
                        <a:lnSpc>
                          <a:spcPct val="115000"/>
                        </a:lnSpc>
                        <a:spcBef>
                          <a:spcPts val="0"/>
                        </a:spcBef>
                        <a:spcAft>
                          <a:spcPts val="0"/>
                        </a:spcAft>
                        <a:buNone/>
                      </a:pPr>
                      <a:r>
                        <a:rPr lang="en-US" sz="1200" b="1"/>
                        <a:t>Requirements</a:t>
                      </a:r>
                      <a:endParaRPr sz="1200" b="1"/>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t>In-state University</a:t>
                      </a:r>
                      <a:endParaRPr sz="1200" b="1"/>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29876">
                <a:tc>
                  <a:txBody>
                    <a:bodyPr/>
                    <a:lstStyle/>
                    <a:p>
                      <a:pPr marL="0" lvl="0" indent="0" algn="ctr" rtl="0">
                        <a:lnSpc>
                          <a:spcPct val="115000"/>
                        </a:lnSpc>
                        <a:spcBef>
                          <a:spcPts val="0"/>
                        </a:spcBef>
                        <a:spcAft>
                          <a:spcPts val="0"/>
                        </a:spcAft>
                        <a:buNone/>
                      </a:pPr>
                      <a:r>
                        <a:rPr lang="en-US" sz="1200"/>
                        <a:t>English</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a:t>4 </a:t>
                      </a:r>
                      <a:r>
                        <a:rPr lang="en-US" sz="1200"/>
                        <a:t>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4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9876">
                <a:tc>
                  <a:txBody>
                    <a:bodyPr/>
                    <a:lstStyle/>
                    <a:p>
                      <a:pPr marL="0" lvl="0" indent="0" algn="ctr" rtl="0">
                        <a:lnSpc>
                          <a:spcPct val="115000"/>
                        </a:lnSpc>
                        <a:spcBef>
                          <a:spcPts val="0"/>
                        </a:spcBef>
                        <a:spcAft>
                          <a:spcPts val="0"/>
                        </a:spcAft>
                        <a:buNone/>
                      </a:pPr>
                      <a:r>
                        <a:rPr lang="en-US" sz="1200"/>
                        <a:t>Math</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4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4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9876">
                <a:tc>
                  <a:txBody>
                    <a:bodyPr/>
                    <a:lstStyle/>
                    <a:p>
                      <a:pPr marL="0" lvl="0" indent="0" algn="ctr" rtl="0">
                        <a:lnSpc>
                          <a:spcPct val="115000"/>
                        </a:lnSpc>
                        <a:spcBef>
                          <a:spcPts val="0"/>
                        </a:spcBef>
                        <a:spcAft>
                          <a:spcPts val="0"/>
                        </a:spcAft>
                        <a:buNone/>
                      </a:pPr>
                      <a:r>
                        <a:rPr lang="en-US" sz="1200"/>
                        <a:t>Lab Science</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3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3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29876">
                <a:tc>
                  <a:txBody>
                    <a:bodyPr/>
                    <a:lstStyle/>
                    <a:p>
                      <a:pPr marL="0" lvl="0" indent="0" algn="ctr" rtl="0">
                        <a:lnSpc>
                          <a:spcPct val="115000"/>
                        </a:lnSpc>
                        <a:spcBef>
                          <a:spcPts val="0"/>
                        </a:spcBef>
                        <a:spcAft>
                          <a:spcPts val="0"/>
                        </a:spcAft>
                        <a:buNone/>
                      </a:pPr>
                      <a:r>
                        <a:rPr lang="en-US" sz="1200"/>
                        <a:t>Social Studies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3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29876">
                <a:tc>
                  <a:txBody>
                    <a:bodyPr/>
                    <a:lstStyle/>
                    <a:p>
                      <a:pPr marL="0" lvl="0" indent="0" algn="ctr" rtl="0">
                        <a:lnSpc>
                          <a:spcPct val="115000"/>
                        </a:lnSpc>
                        <a:spcBef>
                          <a:spcPts val="0"/>
                        </a:spcBef>
                        <a:spcAft>
                          <a:spcPts val="0"/>
                        </a:spcAft>
                        <a:buNone/>
                      </a:pPr>
                      <a:r>
                        <a:rPr lang="en-US" sz="1200"/>
                        <a:t>Career/Fine arts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1 credit</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1 credit</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29876">
                <a:tc>
                  <a:txBody>
                    <a:bodyPr/>
                    <a:lstStyle/>
                    <a:p>
                      <a:pPr marL="0" lvl="0" indent="0" algn="ctr" rtl="0">
                        <a:lnSpc>
                          <a:spcPct val="115000"/>
                        </a:lnSpc>
                        <a:spcBef>
                          <a:spcPts val="0"/>
                        </a:spcBef>
                        <a:spcAft>
                          <a:spcPts val="0"/>
                        </a:spcAft>
                        <a:buNone/>
                      </a:pPr>
                      <a:r>
                        <a:rPr lang="en-US" sz="1200"/>
                        <a:t>Foreign Language</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NONE</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29876">
                <a:tc>
                  <a:txBody>
                    <a:bodyPr/>
                    <a:lstStyle/>
                    <a:p>
                      <a:pPr marL="0" lvl="0" indent="0" algn="ctr" rtl="0">
                        <a:lnSpc>
                          <a:spcPct val="115000"/>
                        </a:lnSpc>
                        <a:spcBef>
                          <a:spcPts val="0"/>
                        </a:spcBef>
                        <a:spcAft>
                          <a:spcPts val="0"/>
                        </a:spcAft>
                        <a:buNone/>
                      </a:pPr>
                      <a:r>
                        <a:rPr lang="en-US" sz="1200"/>
                        <a:t>PE</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dirty="0"/>
                        <a:t>1 Credit</a:t>
                      </a:r>
                      <a:endParaRPr sz="1200" dirty="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0 Credit</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547599">
                <a:tc>
                  <a:txBody>
                    <a:bodyPr/>
                    <a:lstStyle/>
                    <a:p>
                      <a:pPr marL="0" lvl="0" indent="0" algn="ctr" rtl="0">
                        <a:lnSpc>
                          <a:spcPct val="115000"/>
                        </a:lnSpc>
                        <a:spcBef>
                          <a:spcPts val="0"/>
                        </a:spcBef>
                        <a:spcAft>
                          <a:spcPts val="0"/>
                        </a:spcAft>
                        <a:buNone/>
                      </a:pPr>
                      <a:r>
                        <a:rPr lang="en-US" sz="1200"/>
                        <a:t>Health</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dirty="0"/>
                        <a:t>1/2 Credit</a:t>
                      </a:r>
                      <a:endParaRPr sz="1200" dirty="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dirty="0"/>
                        <a:t>0 credit</a:t>
                      </a:r>
                      <a:endParaRPr sz="1200" dirty="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29876">
                <a:tc>
                  <a:txBody>
                    <a:bodyPr/>
                    <a:lstStyle/>
                    <a:p>
                      <a:pPr marL="0" lvl="0" indent="0" algn="ctr" rtl="0">
                        <a:lnSpc>
                          <a:spcPct val="115000"/>
                        </a:lnSpc>
                        <a:spcBef>
                          <a:spcPts val="0"/>
                        </a:spcBef>
                        <a:spcAft>
                          <a:spcPts val="0"/>
                        </a:spcAft>
                        <a:buNone/>
                      </a:pPr>
                      <a:r>
                        <a:rPr lang="en-US" sz="1200"/>
                        <a:t>Required Courses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dirty="0"/>
                        <a:t>16 ½ credits</a:t>
                      </a:r>
                      <a:endParaRPr sz="1200" dirty="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16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29876">
                <a:tc>
                  <a:txBody>
                    <a:bodyPr/>
                    <a:lstStyle/>
                    <a:p>
                      <a:pPr marL="0" lvl="0" indent="0" algn="ctr" rtl="0">
                        <a:lnSpc>
                          <a:spcPct val="115000"/>
                        </a:lnSpc>
                        <a:spcBef>
                          <a:spcPts val="0"/>
                        </a:spcBef>
                        <a:spcAft>
                          <a:spcPts val="0"/>
                        </a:spcAft>
                        <a:buNone/>
                      </a:pPr>
                      <a:r>
                        <a:rPr lang="en-US" sz="1200"/>
                        <a:t>Elective Courses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5 ½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dirty="0"/>
                        <a:t>0 Credits</a:t>
                      </a:r>
                      <a:endParaRPr sz="1200" dirty="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29876">
                <a:tc>
                  <a:txBody>
                    <a:bodyPr/>
                    <a:lstStyle/>
                    <a:p>
                      <a:pPr marL="0" lvl="0" indent="0" algn="ctr" rtl="0">
                        <a:lnSpc>
                          <a:spcPct val="115000"/>
                        </a:lnSpc>
                        <a:spcBef>
                          <a:spcPts val="0"/>
                        </a:spcBef>
                        <a:spcAft>
                          <a:spcPts val="0"/>
                        </a:spcAft>
                        <a:buNone/>
                      </a:pPr>
                      <a:r>
                        <a:rPr lang="en-US" sz="1200"/>
                        <a:t>Total Required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a:t>22 Credits</a:t>
                      </a:r>
                      <a:endParaRPr sz="120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dirty="0"/>
                        <a:t>16 Credits</a:t>
                      </a:r>
                      <a:endParaRPr sz="1200" dirty="0"/>
                    </a:p>
                  </a:txBody>
                  <a:tcPr marL="68569" marR="68569" marT="68569" marB="68569">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838200" y="113675"/>
            <a:ext cx="7620000" cy="10479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1521B"/>
              </a:buClr>
              <a:buSzPts val="3300"/>
              <a:buFont typeface="Century Gothic"/>
              <a:buNone/>
            </a:pPr>
            <a:r>
              <a:rPr lang="en" sz="3200" dirty="0"/>
              <a:t>Your GPA – Figure It Out</a:t>
            </a:r>
            <a:endParaRPr sz="3200" dirty="0"/>
          </a:p>
        </p:txBody>
      </p:sp>
      <p:sp>
        <p:nvSpPr>
          <p:cNvPr id="207" name="Google Shape;207;p34"/>
          <p:cNvSpPr txBox="1">
            <a:spLocks noGrp="1"/>
          </p:cNvSpPr>
          <p:nvPr>
            <p:ph idx="1"/>
          </p:nvPr>
        </p:nvSpPr>
        <p:spPr>
          <a:xfrm>
            <a:off x="589482" y="1240196"/>
            <a:ext cx="6447501" cy="2910580"/>
          </a:xfrm>
          <a:prstGeom prst="rect">
            <a:avLst/>
          </a:prstGeom>
          <a:noFill/>
          <a:ln>
            <a:noFill/>
          </a:ln>
        </p:spPr>
        <p:txBody>
          <a:bodyPr spcFirstLastPara="1" wrap="square" lIns="91425" tIns="45700" rIns="91425" bIns="45700" anchor="t" anchorCtr="0">
            <a:noAutofit/>
          </a:bodyPr>
          <a:lstStyle/>
          <a:p>
            <a:pPr>
              <a:lnSpc>
                <a:spcPct val="95000"/>
              </a:lnSpc>
              <a:spcBef>
                <a:spcPts val="0"/>
              </a:spcBef>
              <a:buSzPts val="1700"/>
            </a:pPr>
            <a:r>
              <a:rPr lang="en" sz="1700" b="1" dirty="0"/>
              <a:t>Step 1 – Assign a number to your letter grade</a:t>
            </a:r>
            <a:endParaRPr sz="1100" b="1" dirty="0"/>
          </a:p>
          <a:p>
            <a:pPr marL="0" lvl="0" indent="0" algn="l" rtl="0">
              <a:lnSpc>
                <a:spcPct val="95000"/>
              </a:lnSpc>
              <a:spcBef>
                <a:spcPts val="1400"/>
              </a:spcBef>
              <a:spcAft>
                <a:spcPts val="0"/>
              </a:spcAft>
              <a:buSzPts val="1700"/>
              <a:buNone/>
            </a:pPr>
            <a:r>
              <a:rPr lang="en" sz="1700" b="1" dirty="0"/>
              <a:t>                   A = 4                          D = 1 (Ouch!)</a:t>
            </a:r>
            <a:endParaRPr sz="1100" b="1" dirty="0"/>
          </a:p>
          <a:p>
            <a:pPr marL="0" lvl="0" indent="0" algn="l" rtl="0">
              <a:lnSpc>
                <a:spcPct val="95000"/>
              </a:lnSpc>
              <a:spcBef>
                <a:spcPts val="1400"/>
              </a:spcBef>
              <a:spcAft>
                <a:spcPts val="0"/>
              </a:spcAft>
              <a:buSzPts val="1700"/>
              <a:buNone/>
            </a:pPr>
            <a:r>
              <a:rPr lang="en" sz="1700" b="1" dirty="0"/>
              <a:t>                   B = 3                          F = 0 (Big Ouch!)</a:t>
            </a:r>
            <a:endParaRPr sz="1100" b="1" dirty="0"/>
          </a:p>
          <a:p>
            <a:pPr marL="0" lvl="0" indent="0" algn="l" rtl="0">
              <a:lnSpc>
                <a:spcPct val="95000"/>
              </a:lnSpc>
              <a:spcBef>
                <a:spcPts val="1400"/>
              </a:spcBef>
              <a:spcAft>
                <a:spcPts val="0"/>
              </a:spcAft>
              <a:buSzPts val="1700"/>
              <a:buNone/>
            </a:pPr>
            <a:r>
              <a:rPr lang="en" sz="1700" b="1" dirty="0"/>
              <a:t>                   C = 2</a:t>
            </a:r>
          </a:p>
          <a:p>
            <a:pPr marL="0" lvl="0" indent="0" algn="l" rtl="0">
              <a:lnSpc>
                <a:spcPct val="95000"/>
              </a:lnSpc>
              <a:spcBef>
                <a:spcPts val="1400"/>
              </a:spcBef>
              <a:spcAft>
                <a:spcPts val="0"/>
              </a:spcAft>
              <a:buSzPts val="1700"/>
              <a:buNone/>
            </a:pPr>
            <a:r>
              <a:rPr lang="en" sz="1700" b="1" dirty="0"/>
              <a:t>                 ***</a:t>
            </a:r>
            <a:r>
              <a:rPr lang="en-US" sz="1400" b="1" dirty="0"/>
              <a:t>Most universities require unweighted GPA</a:t>
            </a:r>
          </a:p>
          <a:p>
            <a:pPr>
              <a:lnSpc>
                <a:spcPct val="95000"/>
              </a:lnSpc>
              <a:spcBef>
                <a:spcPts val="1400"/>
              </a:spcBef>
              <a:buSzPts val="1700"/>
            </a:pPr>
            <a:r>
              <a:rPr lang="en" sz="1700" b="1" dirty="0"/>
              <a:t>Step 2 – Add up the “Grade Points”</a:t>
            </a:r>
            <a:endParaRPr sz="1100" b="1" dirty="0"/>
          </a:p>
          <a:p>
            <a:pPr>
              <a:lnSpc>
                <a:spcPct val="95000"/>
              </a:lnSpc>
              <a:spcBef>
                <a:spcPts val="1400"/>
              </a:spcBef>
              <a:buSzPts val="1700"/>
            </a:pPr>
            <a:r>
              <a:rPr lang="en" sz="1700" b="1" dirty="0"/>
              <a:t>Step 3 – Divide “Total Grade Points” by the number of classes taken.</a:t>
            </a:r>
            <a:endParaRPr sz="1700" b="1" dirty="0"/>
          </a:p>
          <a:p>
            <a:pPr marL="0" lvl="0" indent="0" algn="ctr" rtl="0">
              <a:lnSpc>
                <a:spcPct val="95000"/>
              </a:lnSpc>
              <a:spcBef>
                <a:spcPts val="1400"/>
              </a:spcBef>
              <a:spcAft>
                <a:spcPts val="0"/>
              </a:spcAft>
              <a:buSzPts val="1700"/>
              <a:buNone/>
            </a:pPr>
            <a:r>
              <a:rPr lang="en" sz="1700" b="1" dirty="0"/>
              <a:t>       Your GPA is the number you get after you divide “Grade Points” by the number of classes you have taken.</a:t>
            </a:r>
            <a:endParaRPr sz="17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5"/>
          <p:cNvSpPr txBox="1">
            <a:spLocks noGrp="1"/>
          </p:cNvSpPr>
          <p:nvPr>
            <p:ph type="title"/>
          </p:nvPr>
        </p:nvSpPr>
        <p:spPr>
          <a:xfrm>
            <a:off x="762000" y="94825"/>
            <a:ext cx="7620000" cy="10479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1521B"/>
              </a:buClr>
              <a:buSzPts val="3300"/>
              <a:buFont typeface="Century Gothic"/>
              <a:buNone/>
            </a:pPr>
            <a:r>
              <a:rPr lang="en" sz="2300" b="1"/>
              <a:t>EXAMPLE</a:t>
            </a:r>
            <a:endParaRPr sz="2300" b="1"/>
          </a:p>
        </p:txBody>
      </p:sp>
      <p:graphicFrame>
        <p:nvGraphicFramePr>
          <p:cNvPr id="213" name="Google Shape;213;p35"/>
          <p:cNvGraphicFramePr/>
          <p:nvPr>
            <p:extLst>
              <p:ext uri="{D42A27DB-BD31-4B8C-83A1-F6EECF244321}">
                <p14:modId xmlns:p14="http://schemas.microsoft.com/office/powerpoint/2010/main" val="1997920960"/>
              </p:ext>
            </p:extLst>
          </p:nvPr>
        </p:nvGraphicFramePr>
        <p:xfrm>
          <a:off x="0" y="1312564"/>
          <a:ext cx="7619550" cy="3634920"/>
        </p:xfrm>
        <a:graphic>
          <a:graphicData uri="http://schemas.openxmlformats.org/drawingml/2006/table">
            <a:tbl>
              <a:tblPr firstRow="1" bandRow="1">
                <a:noFill/>
                <a:tableStyleId>{5CF97E89-331F-4650-B77C-1974BD6A32F6}</a:tableStyleId>
              </a:tblPr>
              <a:tblGrid>
                <a:gridCol w="2539850">
                  <a:extLst>
                    <a:ext uri="{9D8B030D-6E8A-4147-A177-3AD203B41FA5}">
                      <a16:colId xmlns:a16="http://schemas.microsoft.com/office/drawing/2014/main" val="20000"/>
                    </a:ext>
                  </a:extLst>
                </a:gridCol>
                <a:gridCol w="2539850">
                  <a:extLst>
                    <a:ext uri="{9D8B030D-6E8A-4147-A177-3AD203B41FA5}">
                      <a16:colId xmlns:a16="http://schemas.microsoft.com/office/drawing/2014/main" val="20001"/>
                    </a:ext>
                  </a:extLst>
                </a:gridCol>
                <a:gridCol w="2539850">
                  <a:extLst>
                    <a:ext uri="{9D8B030D-6E8A-4147-A177-3AD203B41FA5}">
                      <a16:colId xmlns:a16="http://schemas.microsoft.com/office/drawing/2014/main" val="20002"/>
                    </a:ext>
                  </a:extLst>
                </a:gridCol>
              </a:tblGrid>
              <a:tr h="278125">
                <a:tc>
                  <a:txBody>
                    <a:bodyPr/>
                    <a:lstStyle/>
                    <a:p>
                      <a:pPr marL="0" marR="0" lvl="0" indent="0" algn="l" rtl="0">
                        <a:spcBef>
                          <a:spcPts val="0"/>
                        </a:spcBef>
                        <a:spcAft>
                          <a:spcPts val="0"/>
                        </a:spcAft>
                        <a:buNone/>
                      </a:pPr>
                      <a:r>
                        <a:rPr lang="en" sz="1800" u="none" strike="noStrike" cap="none"/>
                        <a:t>Classes</a:t>
                      </a:r>
                      <a:endParaRPr sz="1800"/>
                    </a:p>
                  </a:txBody>
                  <a:tcPr marL="68600" marR="68600" marT="34300" marB="34300"/>
                </a:tc>
                <a:tc>
                  <a:txBody>
                    <a:bodyPr/>
                    <a:lstStyle/>
                    <a:p>
                      <a:pPr marL="0" marR="0" lvl="0" indent="0" algn="l" rtl="0">
                        <a:spcBef>
                          <a:spcPts val="0"/>
                        </a:spcBef>
                        <a:spcAft>
                          <a:spcPts val="0"/>
                        </a:spcAft>
                        <a:buNone/>
                      </a:pPr>
                      <a:r>
                        <a:rPr lang="en" sz="1800"/>
                        <a:t>Grade</a:t>
                      </a:r>
                      <a:endParaRPr sz="1800"/>
                    </a:p>
                  </a:txBody>
                  <a:tcPr marL="68600" marR="68600" marT="34300" marB="34300"/>
                </a:tc>
                <a:tc>
                  <a:txBody>
                    <a:bodyPr/>
                    <a:lstStyle/>
                    <a:p>
                      <a:pPr marL="0" marR="0" lvl="0" indent="0" algn="l" rtl="0">
                        <a:spcBef>
                          <a:spcPts val="0"/>
                        </a:spcBef>
                        <a:spcAft>
                          <a:spcPts val="0"/>
                        </a:spcAft>
                        <a:buNone/>
                      </a:pPr>
                      <a:r>
                        <a:rPr lang="en" sz="1800"/>
                        <a:t>Grade Points</a:t>
                      </a:r>
                      <a:endParaRPr sz="1800"/>
                    </a:p>
                  </a:txBody>
                  <a:tcPr marL="68600" marR="68600" marT="34300" marB="34300"/>
                </a:tc>
                <a:extLst>
                  <a:ext uri="{0D108BD9-81ED-4DB2-BD59-A6C34878D82A}">
                    <a16:rowId xmlns:a16="http://schemas.microsoft.com/office/drawing/2014/main" val="10000"/>
                  </a:ext>
                </a:extLst>
              </a:tr>
              <a:tr h="289590">
                <a:tc>
                  <a:txBody>
                    <a:bodyPr/>
                    <a:lstStyle/>
                    <a:p>
                      <a:pPr marL="0" marR="0" lvl="0" indent="0" algn="l" rtl="0">
                        <a:spcBef>
                          <a:spcPts val="0"/>
                        </a:spcBef>
                        <a:spcAft>
                          <a:spcPts val="0"/>
                        </a:spcAft>
                        <a:buNone/>
                      </a:pPr>
                      <a:r>
                        <a:rPr lang="en" sz="1800"/>
                        <a:t>1. English 9</a:t>
                      </a:r>
                      <a:endParaRPr sz="1800"/>
                    </a:p>
                  </a:txBody>
                  <a:tcPr marL="68600" marR="68600" marT="34300" marB="34300"/>
                </a:tc>
                <a:tc>
                  <a:txBody>
                    <a:bodyPr/>
                    <a:lstStyle/>
                    <a:p>
                      <a:pPr marL="0" marR="0" lvl="0" indent="0" algn="l" rtl="0">
                        <a:spcBef>
                          <a:spcPts val="0"/>
                        </a:spcBef>
                        <a:spcAft>
                          <a:spcPts val="0"/>
                        </a:spcAft>
                        <a:buNone/>
                      </a:pPr>
                      <a:r>
                        <a:rPr lang="en" sz="1800"/>
                        <a:t>A</a:t>
                      </a:r>
                      <a:endParaRPr sz="1800"/>
                    </a:p>
                  </a:txBody>
                  <a:tcPr marL="68600" marR="68600" marT="34300" marB="34300"/>
                </a:tc>
                <a:tc>
                  <a:txBody>
                    <a:bodyPr/>
                    <a:lstStyle/>
                    <a:p>
                      <a:pPr marL="0" marR="0" lvl="0" indent="0" algn="l" rtl="0">
                        <a:spcBef>
                          <a:spcPts val="0"/>
                        </a:spcBef>
                        <a:spcAft>
                          <a:spcPts val="0"/>
                        </a:spcAft>
                        <a:buNone/>
                      </a:pPr>
                      <a:r>
                        <a:rPr lang="en" sz="1800"/>
                        <a:t>4</a:t>
                      </a:r>
                      <a:endParaRPr sz="1800"/>
                    </a:p>
                  </a:txBody>
                  <a:tcPr marL="68600" marR="68600" marT="34300" marB="34300"/>
                </a:tc>
                <a:extLst>
                  <a:ext uri="{0D108BD9-81ED-4DB2-BD59-A6C34878D82A}">
                    <a16:rowId xmlns:a16="http://schemas.microsoft.com/office/drawing/2014/main" val="10001"/>
                  </a:ext>
                </a:extLst>
              </a:tr>
              <a:tr h="278125">
                <a:tc>
                  <a:txBody>
                    <a:bodyPr/>
                    <a:lstStyle/>
                    <a:p>
                      <a:pPr marL="0" marR="0" lvl="0" indent="0" algn="l" rtl="0">
                        <a:spcBef>
                          <a:spcPts val="0"/>
                        </a:spcBef>
                        <a:spcAft>
                          <a:spcPts val="0"/>
                        </a:spcAft>
                        <a:buNone/>
                      </a:pPr>
                      <a:r>
                        <a:rPr lang="en" sz="1800"/>
                        <a:t>2. World History</a:t>
                      </a:r>
                      <a:endParaRPr sz="1800"/>
                    </a:p>
                  </a:txBody>
                  <a:tcPr marL="68600" marR="68600" marT="34300" marB="34300"/>
                </a:tc>
                <a:tc>
                  <a:txBody>
                    <a:bodyPr/>
                    <a:lstStyle/>
                    <a:p>
                      <a:pPr marL="0" marR="0" lvl="0" indent="0" algn="l" rtl="0">
                        <a:spcBef>
                          <a:spcPts val="0"/>
                        </a:spcBef>
                        <a:spcAft>
                          <a:spcPts val="0"/>
                        </a:spcAft>
                        <a:buNone/>
                      </a:pPr>
                      <a:r>
                        <a:rPr lang="en" sz="1800"/>
                        <a:t>B</a:t>
                      </a:r>
                      <a:endParaRPr sz="1800"/>
                    </a:p>
                  </a:txBody>
                  <a:tcPr marL="68600" marR="68600" marT="34300" marB="34300"/>
                </a:tc>
                <a:tc>
                  <a:txBody>
                    <a:bodyPr/>
                    <a:lstStyle/>
                    <a:p>
                      <a:pPr marL="0" marR="0" lvl="0" indent="0" algn="l" rtl="0">
                        <a:spcBef>
                          <a:spcPts val="0"/>
                        </a:spcBef>
                        <a:spcAft>
                          <a:spcPts val="0"/>
                        </a:spcAft>
                        <a:buNone/>
                      </a:pPr>
                      <a:r>
                        <a:rPr lang="en" sz="1800"/>
                        <a:t>3</a:t>
                      </a:r>
                      <a:endParaRPr sz="1800"/>
                    </a:p>
                  </a:txBody>
                  <a:tcPr marL="68600" marR="68600" marT="34300" marB="34300"/>
                </a:tc>
                <a:extLst>
                  <a:ext uri="{0D108BD9-81ED-4DB2-BD59-A6C34878D82A}">
                    <a16:rowId xmlns:a16="http://schemas.microsoft.com/office/drawing/2014/main" val="10002"/>
                  </a:ext>
                </a:extLst>
              </a:tr>
              <a:tr h="278125">
                <a:tc>
                  <a:txBody>
                    <a:bodyPr/>
                    <a:lstStyle/>
                    <a:p>
                      <a:pPr marL="0" marR="0" lvl="0" indent="0" algn="l" rtl="0">
                        <a:spcBef>
                          <a:spcPts val="0"/>
                        </a:spcBef>
                        <a:spcAft>
                          <a:spcPts val="0"/>
                        </a:spcAft>
                        <a:buNone/>
                      </a:pPr>
                      <a:r>
                        <a:rPr lang="en" sz="1800"/>
                        <a:t>3. Math Year 1</a:t>
                      </a:r>
                      <a:endParaRPr sz="1800"/>
                    </a:p>
                  </a:txBody>
                  <a:tcPr marL="68600" marR="68600" marT="34300" marB="34300"/>
                </a:tc>
                <a:tc>
                  <a:txBody>
                    <a:bodyPr/>
                    <a:lstStyle/>
                    <a:p>
                      <a:pPr marL="0" marR="0" lvl="0" indent="0" algn="l" rtl="0">
                        <a:spcBef>
                          <a:spcPts val="0"/>
                        </a:spcBef>
                        <a:spcAft>
                          <a:spcPts val="0"/>
                        </a:spcAft>
                        <a:buNone/>
                      </a:pPr>
                      <a:r>
                        <a:rPr lang="en" sz="1800"/>
                        <a:t>A</a:t>
                      </a:r>
                      <a:endParaRPr sz="1800"/>
                    </a:p>
                  </a:txBody>
                  <a:tcPr marL="68600" marR="68600" marT="34300" marB="34300"/>
                </a:tc>
                <a:tc>
                  <a:txBody>
                    <a:bodyPr/>
                    <a:lstStyle/>
                    <a:p>
                      <a:pPr marL="0" marR="0" lvl="0" indent="0" algn="l" rtl="0">
                        <a:spcBef>
                          <a:spcPts val="0"/>
                        </a:spcBef>
                        <a:spcAft>
                          <a:spcPts val="0"/>
                        </a:spcAft>
                        <a:buNone/>
                      </a:pPr>
                      <a:r>
                        <a:rPr lang="en" sz="1800"/>
                        <a:t>4</a:t>
                      </a:r>
                      <a:endParaRPr sz="1800"/>
                    </a:p>
                  </a:txBody>
                  <a:tcPr marL="68600" marR="68600" marT="34300" marB="34300"/>
                </a:tc>
                <a:extLst>
                  <a:ext uri="{0D108BD9-81ED-4DB2-BD59-A6C34878D82A}">
                    <a16:rowId xmlns:a16="http://schemas.microsoft.com/office/drawing/2014/main" val="10003"/>
                  </a:ext>
                </a:extLst>
              </a:tr>
              <a:tr h="278125">
                <a:tc>
                  <a:txBody>
                    <a:bodyPr/>
                    <a:lstStyle/>
                    <a:p>
                      <a:pPr marL="0" marR="0" lvl="0" indent="0" algn="l" rtl="0">
                        <a:spcBef>
                          <a:spcPts val="0"/>
                        </a:spcBef>
                        <a:spcAft>
                          <a:spcPts val="0"/>
                        </a:spcAft>
                        <a:buNone/>
                      </a:pPr>
                      <a:r>
                        <a:rPr lang="en" sz="1800"/>
                        <a:t>4. P.E.</a:t>
                      </a:r>
                      <a:endParaRPr sz="1800"/>
                    </a:p>
                  </a:txBody>
                  <a:tcPr marL="68600" marR="68600" marT="34300" marB="34300"/>
                </a:tc>
                <a:tc>
                  <a:txBody>
                    <a:bodyPr/>
                    <a:lstStyle/>
                    <a:p>
                      <a:pPr marL="0" marR="0" lvl="0" indent="0" algn="l" rtl="0">
                        <a:spcBef>
                          <a:spcPts val="0"/>
                        </a:spcBef>
                        <a:spcAft>
                          <a:spcPts val="0"/>
                        </a:spcAft>
                        <a:buNone/>
                      </a:pPr>
                      <a:r>
                        <a:rPr lang="en" sz="1800"/>
                        <a:t>A</a:t>
                      </a:r>
                      <a:endParaRPr sz="1800"/>
                    </a:p>
                  </a:txBody>
                  <a:tcPr marL="68600" marR="68600" marT="34300" marB="34300"/>
                </a:tc>
                <a:tc>
                  <a:txBody>
                    <a:bodyPr/>
                    <a:lstStyle/>
                    <a:p>
                      <a:pPr marL="0" marR="0" lvl="0" indent="0" algn="l" rtl="0">
                        <a:spcBef>
                          <a:spcPts val="0"/>
                        </a:spcBef>
                        <a:spcAft>
                          <a:spcPts val="0"/>
                        </a:spcAft>
                        <a:buNone/>
                      </a:pPr>
                      <a:r>
                        <a:rPr lang="en" sz="1800"/>
                        <a:t>4</a:t>
                      </a:r>
                      <a:endParaRPr sz="1800"/>
                    </a:p>
                  </a:txBody>
                  <a:tcPr marL="68600" marR="68600" marT="34300" marB="34300"/>
                </a:tc>
                <a:extLst>
                  <a:ext uri="{0D108BD9-81ED-4DB2-BD59-A6C34878D82A}">
                    <a16:rowId xmlns:a16="http://schemas.microsoft.com/office/drawing/2014/main" val="10004"/>
                  </a:ext>
                </a:extLst>
              </a:tr>
              <a:tr h="278125">
                <a:tc>
                  <a:txBody>
                    <a:bodyPr/>
                    <a:lstStyle/>
                    <a:p>
                      <a:pPr marL="0" marR="0" lvl="0" indent="0" algn="l" rtl="0">
                        <a:spcBef>
                          <a:spcPts val="0"/>
                        </a:spcBef>
                        <a:spcAft>
                          <a:spcPts val="0"/>
                        </a:spcAft>
                        <a:buNone/>
                      </a:pPr>
                      <a:r>
                        <a:rPr lang="en" sz="1800" dirty="0"/>
                        <a:t>5. Biology</a:t>
                      </a:r>
                      <a:endParaRPr sz="1800" dirty="0"/>
                    </a:p>
                  </a:txBody>
                  <a:tcPr marL="68600" marR="68600" marT="34300" marB="34300"/>
                </a:tc>
                <a:tc>
                  <a:txBody>
                    <a:bodyPr/>
                    <a:lstStyle/>
                    <a:p>
                      <a:pPr marL="0" marR="0" lvl="0" indent="0" algn="l" rtl="0">
                        <a:spcBef>
                          <a:spcPts val="0"/>
                        </a:spcBef>
                        <a:spcAft>
                          <a:spcPts val="0"/>
                        </a:spcAft>
                        <a:buNone/>
                      </a:pPr>
                      <a:r>
                        <a:rPr lang="en" sz="1800"/>
                        <a:t>C</a:t>
                      </a:r>
                      <a:endParaRPr sz="1800"/>
                    </a:p>
                  </a:txBody>
                  <a:tcPr marL="68600" marR="68600" marT="34300" marB="34300"/>
                </a:tc>
                <a:tc>
                  <a:txBody>
                    <a:bodyPr/>
                    <a:lstStyle/>
                    <a:p>
                      <a:pPr marL="0" marR="0" lvl="0" indent="0" algn="l" rtl="0">
                        <a:spcBef>
                          <a:spcPts val="0"/>
                        </a:spcBef>
                        <a:spcAft>
                          <a:spcPts val="0"/>
                        </a:spcAft>
                        <a:buNone/>
                      </a:pPr>
                      <a:r>
                        <a:rPr lang="en" sz="1800"/>
                        <a:t>2</a:t>
                      </a:r>
                      <a:endParaRPr sz="1800"/>
                    </a:p>
                  </a:txBody>
                  <a:tcPr marL="68600" marR="68600" marT="34300" marB="34300"/>
                </a:tc>
                <a:extLst>
                  <a:ext uri="{0D108BD9-81ED-4DB2-BD59-A6C34878D82A}">
                    <a16:rowId xmlns:a16="http://schemas.microsoft.com/office/drawing/2014/main" val="10005"/>
                  </a:ext>
                </a:extLst>
              </a:tr>
              <a:tr h="278125">
                <a:tc>
                  <a:txBody>
                    <a:bodyPr/>
                    <a:lstStyle/>
                    <a:p>
                      <a:pPr marL="0" marR="0" lvl="0" indent="0" algn="l" rtl="0">
                        <a:spcBef>
                          <a:spcPts val="0"/>
                        </a:spcBef>
                        <a:spcAft>
                          <a:spcPts val="0"/>
                        </a:spcAft>
                        <a:buNone/>
                      </a:pPr>
                      <a:r>
                        <a:rPr lang="en" sz="1800"/>
                        <a:t>6. Spanish 1</a:t>
                      </a:r>
                      <a:endParaRPr sz="1800"/>
                    </a:p>
                  </a:txBody>
                  <a:tcPr marL="68600" marR="68600" marT="34300" marB="34300"/>
                </a:tc>
                <a:tc>
                  <a:txBody>
                    <a:bodyPr/>
                    <a:lstStyle/>
                    <a:p>
                      <a:pPr marL="0" marR="0" lvl="0" indent="0" algn="l" rtl="0">
                        <a:spcBef>
                          <a:spcPts val="0"/>
                        </a:spcBef>
                        <a:spcAft>
                          <a:spcPts val="0"/>
                        </a:spcAft>
                        <a:buNone/>
                      </a:pPr>
                      <a:r>
                        <a:rPr lang="en" sz="1800"/>
                        <a:t>B</a:t>
                      </a:r>
                      <a:endParaRPr sz="1800"/>
                    </a:p>
                  </a:txBody>
                  <a:tcPr marL="68600" marR="68600" marT="34300" marB="34300"/>
                </a:tc>
                <a:tc>
                  <a:txBody>
                    <a:bodyPr/>
                    <a:lstStyle/>
                    <a:p>
                      <a:pPr marL="0" marR="0" lvl="0" indent="0" algn="l" rtl="0">
                        <a:spcBef>
                          <a:spcPts val="0"/>
                        </a:spcBef>
                        <a:spcAft>
                          <a:spcPts val="0"/>
                        </a:spcAft>
                        <a:buNone/>
                      </a:pPr>
                      <a:r>
                        <a:rPr lang="en" sz="1800"/>
                        <a:t>3</a:t>
                      </a:r>
                      <a:endParaRPr sz="1800"/>
                    </a:p>
                  </a:txBody>
                  <a:tcPr marL="68600" marR="68600" marT="34300" marB="34300"/>
                </a:tc>
                <a:extLst>
                  <a:ext uri="{0D108BD9-81ED-4DB2-BD59-A6C34878D82A}">
                    <a16:rowId xmlns:a16="http://schemas.microsoft.com/office/drawing/2014/main" val="10006"/>
                  </a:ext>
                </a:extLst>
              </a:tr>
              <a:tr h="278125">
                <a:tc>
                  <a:txBody>
                    <a:bodyPr/>
                    <a:lstStyle/>
                    <a:p>
                      <a:pPr marL="0" marR="0" lvl="0" indent="0" algn="l" rtl="0">
                        <a:spcBef>
                          <a:spcPts val="0"/>
                        </a:spcBef>
                        <a:spcAft>
                          <a:spcPts val="0"/>
                        </a:spcAft>
                        <a:buNone/>
                      </a:pPr>
                      <a:endParaRPr sz="1800"/>
                    </a:p>
                  </a:txBody>
                  <a:tcPr marL="68600" marR="68600" marT="34300" marB="34300"/>
                </a:tc>
                <a:tc>
                  <a:txBody>
                    <a:bodyPr/>
                    <a:lstStyle/>
                    <a:p>
                      <a:pPr marL="0" marR="0" lvl="0" indent="0" algn="l" rtl="0">
                        <a:spcBef>
                          <a:spcPts val="0"/>
                        </a:spcBef>
                        <a:spcAft>
                          <a:spcPts val="0"/>
                        </a:spcAft>
                        <a:buNone/>
                      </a:pPr>
                      <a:r>
                        <a:rPr lang="en" sz="1800"/>
                        <a:t>                            </a:t>
                      </a:r>
                      <a:r>
                        <a:rPr lang="en" sz="1800" b="1"/>
                        <a:t>Total</a:t>
                      </a:r>
                      <a:endParaRPr sz="1800" b="1"/>
                    </a:p>
                  </a:txBody>
                  <a:tcPr marL="68600" marR="68600" marT="34300" marB="34300"/>
                </a:tc>
                <a:tc>
                  <a:txBody>
                    <a:bodyPr/>
                    <a:lstStyle/>
                    <a:p>
                      <a:pPr marL="0" marR="0" lvl="0" indent="0" algn="l" rtl="0">
                        <a:spcBef>
                          <a:spcPts val="0"/>
                        </a:spcBef>
                        <a:spcAft>
                          <a:spcPts val="0"/>
                        </a:spcAft>
                        <a:buNone/>
                      </a:pPr>
                      <a:r>
                        <a:rPr lang="en" sz="1800"/>
                        <a:t>20</a:t>
                      </a:r>
                      <a:endParaRPr sz="1800"/>
                    </a:p>
                  </a:txBody>
                  <a:tcPr marL="68600" marR="68600" marT="34300" marB="34300"/>
                </a:tc>
                <a:extLst>
                  <a:ext uri="{0D108BD9-81ED-4DB2-BD59-A6C34878D82A}">
                    <a16:rowId xmlns:a16="http://schemas.microsoft.com/office/drawing/2014/main" val="10007"/>
                  </a:ext>
                </a:extLst>
              </a:tr>
              <a:tr h="278125">
                <a:tc>
                  <a:txBody>
                    <a:bodyPr/>
                    <a:lstStyle/>
                    <a:p>
                      <a:pPr marL="0" marR="0" lvl="0" indent="0" algn="l" rtl="0">
                        <a:spcBef>
                          <a:spcPts val="0"/>
                        </a:spcBef>
                        <a:spcAft>
                          <a:spcPts val="0"/>
                        </a:spcAft>
                        <a:buNone/>
                      </a:pPr>
                      <a:endParaRPr sz="1800"/>
                    </a:p>
                  </a:txBody>
                  <a:tcPr marL="68600" marR="68600" marT="34300" marB="34300"/>
                </a:tc>
                <a:tc>
                  <a:txBody>
                    <a:bodyPr/>
                    <a:lstStyle/>
                    <a:p>
                      <a:pPr marL="0" marR="0" lvl="0" indent="0" algn="l" rtl="0">
                        <a:spcBef>
                          <a:spcPts val="0"/>
                        </a:spcBef>
                        <a:spcAft>
                          <a:spcPts val="0"/>
                        </a:spcAft>
                        <a:buNone/>
                      </a:pPr>
                      <a:r>
                        <a:rPr lang="en" sz="1800"/>
                        <a:t>                           </a:t>
                      </a:r>
                      <a:r>
                        <a:rPr lang="en" sz="1800" b="1"/>
                        <a:t>GPA</a:t>
                      </a:r>
                      <a:endParaRPr sz="1100"/>
                    </a:p>
                    <a:p>
                      <a:pPr marL="0" marR="0" lvl="0" indent="0" algn="l" rtl="0">
                        <a:spcBef>
                          <a:spcPts val="0"/>
                        </a:spcBef>
                        <a:spcAft>
                          <a:spcPts val="0"/>
                        </a:spcAft>
                        <a:buNone/>
                      </a:pPr>
                      <a:r>
                        <a:rPr lang="en" sz="1800" b="1"/>
                        <a:t>Grade points divided by # of classes 20/6</a:t>
                      </a:r>
                      <a:endParaRPr sz="1800" b="1"/>
                    </a:p>
                  </a:txBody>
                  <a:tcPr marL="68600" marR="68600" marT="34300" marB="34300"/>
                </a:tc>
                <a:tc>
                  <a:txBody>
                    <a:bodyPr/>
                    <a:lstStyle/>
                    <a:p>
                      <a:pPr marL="0" marR="0" lvl="0" indent="0" algn="l" rtl="0">
                        <a:spcBef>
                          <a:spcPts val="0"/>
                        </a:spcBef>
                        <a:spcAft>
                          <a:spcPts val="0"/>
                        </a:spcAft>
                        <a:buNone/>
                      </a:pPr>
                      <a:r>
                        <a:rPr lang="en" sz="1800" b="1" dirty="0"/>
                        <a:t>3.33</a:t>
                      </a:r>
                      <a:endParaRPr sz="1800" b="1" dirty="0"/>
                    </a:p>
                  </a:txBody>
                  <a:tcPr marL="68600" marR="68600" marT="34300" marB="34300"/>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6536</TotalTime>
  <Words>3026</Words>
  <Application>Microsoft Office PowerPoint</Application>
  <PresentationFormat>On-screen Show (16:9)</PresentationFormat>
  <Paragraphs>354</Paragraphs>
  <Slides>43</Slides>
  <Notes>34</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43</vt:i4>
      </vt:variant>
    </vt:vector>
  </HeadingPairs>
  <TitlesOfParts>
    <vt:vector size="64" baseType="lpstr">
      <vt:lpstr>Open Sans Bold</vt:lpstr>
      <vt:lpstr>Raleway Semi-Bold</vt:lpstr>
      <vt:lpstr>Century Gothic</vt:lpstr>
      <vt:lpstr>Tahoma</vt:lpstr>
      <vt:lpstr>Verdana</vt:lpstr>
      <vt:lpstr>Trebuchet MS</vt:lpstr>
      <vt:lpstr>Oswald</vt:lpstr>
      <vt:lpstr>Symbol</vt:lpstr>
      <vt:lpstr>Wingdings</vt:lpstr>
      <vt:lpstr>Arimo</vt:lpstr>
      <vt:lpstr>Alice</vt:lpstr>
      <vt:lpstr>Oxygen</vt:lpstr>
      <vt:lpstr>Raleway Medium</vt:lpstr>
      <vt:lpstr>Calibri</vt:lpstr>
      <vt:lpstr>Playfair Display</vt:lpstr>
      <vt:lpstr>Wingdings 3</vt:lpstr>
      <vt:lpstr>Permanent Marker</vt:lpstr>
      <vt:lpstr>Open Sans</vt:lpstr>
      <vt:lpstr>Lato</vt:lpstr>
      <vt:lpstr>Arial</vt:lpstr>
      <vt:lpstr>Facet</vt:lpstr>
      <vt:lpstr>Welcome Freshmen! Class of 2028</vt:lpstr>
      <vt:lpstr>Officer Walker </vt:lpstr>
      <vt:lpstr>Agenda</vt:lpstr>
      <vt:lpstr>Counseling Team</vt:lpstr>
      <vt:lpstr>What are we here for? Where are we? How to make an appointment</vt:lpstr>
      <vt:lpstr>PowerPoint Presentation</vt:lpstr>
      <vt:lpstr>Graduation Requirements</vt:lpstr>
      <vt:lpstr>Your GPA – Figure It Out</vt:lpstr>
      <vt:lpstr>EXAMPLE</vt:lpstr>
      <vt:lpstr>TRANSCRIPT</vt:lpstr>
      <vt:lpstr>Graduation Honors</vt:lpstr>
      <vt:lpstr>Things To Remember</vt:lpstr>
      <vt:lpstr>PowerPoint Presentation</vt:lpstr>
      <vt:lpstr>4 Year Plan</vt:lpstr>
      <vt:lpstr>PowerPoint Presentation</vt:lpstr>
      <vt:lpstr>English Courses</vt:lpstr>
      <vt:lpstr>PowerPoint Presentation</vt:lpstr>
      <vt:lpstr>PowerPoint Presentation</vt:lpstr>
      <vt:lpstr>Science Courses</vt:lpstr>
      <vt:lpstr>PowerPoint Presentation</vt:lpstr>
      <vt:lpstr>PowerPoint Presentation</vt:lpstr>
      <vt:lpstr>PowerPoint Presentation</vt:lpstr>
      <vt:lpstr>PowerPoint Presentation</vt:lpstr>
      <vt:lpstr>Social Studies Courses</vt:lpstr>
      <vt:lpstr>PowerPoint Presentation</vt:lpstr>
      <vt:lpstr>Electives or Other Required Classes</vt:lpstr>
      <vt:lpstr>PowerPoint Presentation</vt:lpstr>
      <vt:lpstr>What is IMPACT?</vt:lpstr>
      <vt:lpstr>Opt-In During Freshman year</vt:lpstr>
      <vt:lpstr>Submit Hours</vt:lpstr>
      <vt:lpstr>My Future AZ Instructions   1. Log into IC using your GSE login  2. Then you select CLEVER under MORE 3. Login to Clever with your GSE login 4. Go down to helpful links to My Future AZ      </vt:lpstr>
      <vt:lpstr>PowerPoint Presentation</vt:lpstr>
      <vt:lpstr>PowerPoint Presentation</vt:lpstr>
      <vt:lpstr>If you’ve already taken the quiz, hit retake.  Your interests and results could have changed within the last year. If you can’t get in take drop down from career and take the quiz. </vt:lpstr>
      <vt:lpstr>PowerPoint Presentation</vt:lpstr>
      <vt:lpstr>PowerPoint Presentation</vt:lpstr>
      <vt:lpstr>PowerPoint Presentation</vt:lpstr>
      <vt:lpstr>A Friend Asks App</vt:lpstr>
      <vt:lpstr>Warning Signs</vt:lpstr>
      <vt:lpstr>988</vt:lpstr>
      <vt:lpstr>PowerPoint Presentation</vt:lpstr>
      <vt:lpstr>Additional Resources </vt:lpstr>
      <vt:lpstr>WE ARE ALWAYS HERE FOR YOU!  FINISH STRONG!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Freshmen!</dc:title>
  <dc:creator>Dillon, Megan</dc:creator>
  <cp:lastModifiedBy>Dillon, Eli</cp:lastModifiedBy>
  <cp:revision>210</cp:revision>
  <dcterms:modified xsi:type="dcterms:W3CDTF">2024-08-28T16:35:14Z</dcterms:modified>
</cp:coreProperties>
</file>